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5"/>
  </p:notesMasterIdLst>
  <p:sldIdLst>
    <p:sldId id="289" r:id="rId2"/>
    <p:sldId id="332" r:id="rId3"/>
    <p:sldId id="284" r:id="rId4"/>
    <p:sldId id="271" r:id="rId5"/>
    <p:sldId id="288" r:id="rId6"/>
    <p:sldId id="287" r:id="rId7"/>
    <p:sldId id="291" r:id="rId8"/>
    <p:sldId id="292" r:id="rId9"/>
    <p:sldId id="298" r:id="rId10"/>
    <p:sldId id="293" r:id="rId11"/>
    <p:sldId id="294" r:id="rId12"/>
    <p:sldId id="295" r:id="rId13"/>
    <p:sldId id="296" r:id="rId14"/>
    <p:sldId id="300" r:id="rId15"/>
    <p:sldId id="299" r:id="rId16"/>
    <p:sldId id="301" r:id="rId17"/>
    <p:sldId id="302" r:id="rId18"/>
    <p:sldId id="303" r:id="rId19"/>
    <p:sldId id="304" r:id="rId20"/>
    <p:sldId id="305" r:id="rId21"/>
    <p:sldId id="330" r:id="rId22"/>
    <p:sldId id="306" r:id="rId23"/>
    <p:sldId id="309" r:id="rId24"/>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2235"/>
    <a:srgbClr val="58595A"/>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098A2-9F15-4D60-BB7D-38C3AB64375D}" v="56" dt="2023-06-22T19:57:59.247"/>
    <p1510:client id="{1F25E175-6447-436F-8F84-408FC86059C4}" v="453" dt="2023-07-12T20:43:25.890"/>
    <p1510:client id="{262C8703-B742-4442-9701-1B13006125B9}" v="34" dt="2023-05-19T15:40:45.932"/>
    <p1510:client id="{5477E0B5-5E67-4DC5-9328-0B0F2E4919A6}" v="1" dt="2023-06-26T15:21:30.648"/>
    <p1510:client id="{5EA79C45-5D19-4F85-A239-7452E032BEB9}" v="25" dt="2023-05-19T14:44:56.071"/>
    <p1510:client id="{6E3161E8-0D93-4A60-AF44-272E232DA03F}" v="12" dt="2023-06-21T18:57:28.656"/>
    <p1510:client id="{74C7802A-BC22-4C42-B19D-2B64B8C035CD}" v="60" dt="2023-06-23T21:29:45.201"/>
    <p1510:client id="{B4699857-7F88-446E-967F-675E0A9AFB39}" v="128" dt="2023-06-22T17:58:21.258"/>
    <p1510:client id="{F86DB290-3800-40F9-8A69-5AA5743D52D7}" v="79" dt="2023-05-19T14:49:52.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12/07/23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Introduce the topic: Nutrition Basics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a:t>
            </a:fld>
            <a:endParaRPr lang="en-ID"/>
          </a:p>
        </p:txBody>
      </p:sp>
    </p:spTree>
    <p:extLst>
      <p:ext uri="{BB962C8B-B14F-4D97-AF65-F5344CB8AC3E}">
        <p14:creationId xmlns:p14="http://schemas.microsoft.com/office/powerpoint/2010/main" val="309645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What is Nutrient Density?</a:t>
            </a:r>
            <a:endParaRPr lang="en-US">
              <a:ea typeface="Calibri"/>
              <a:cs typeface="Calibri"/>
            </a:endParaRPr>
          </a:p>
          <a:p>
            <a:r>
              <a:rPr lang="en-US" sz="850" dirty="0">
                <a:ea typeface="Calibri"/>
                <a:cs typeface="Calibri"/>
              </a:rPr>
              <a:t>Play video: Alex- Nutrient Density</a:t>
            </a:r>
          </a:p>
        </p:txBody>
      </p:sp>
      <p:sp>
        <p:nvSpPr>
          <p:cNvPr id="4" name="Slide Number Placeholder 3"/>
          <p:cNvSpPr>
            <a:spLocks noGrp="1"/>
          </p:cNvSpPr>
          <p:nvPr>
            <p:ph type="sldNum" sz="quarter" idx="5"/>
          </p:nvPr>
        </p:nvSpPr>
        <p:spPr/>
        <p:txBody>
          <a:bodyPr/>
          <a:lstStyle/>
          <a:p>
            <a:fld id="{87EE7763-7AA7-4511-95D0-0DC176BB7E31}" type="slidenum">
              <a:rPr lang="en-ID" smtClean="0"/>
              <a:t>10</a:t>
            </a:fld>
            <a:endParaRPr lang="en-ID"/>
          </a:p>
        </p:txBody>
      </p:sp>
    </p:spTree>
    <p:extLst>
      <p:ext uri="{BB962C8B-B14F-4D97-AF65-F5344CB8AC3E}">
        <p14:creationId xmlns:p14="http://schemas.microsoft.com/office/powerpoint/2010/main" val="149567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Let's talk about some nutrient dense foods; Fruits &amp; Vegetables are important for good health because they are rich in essential vitamins, minerals, and dietary fiber. </a:t>
            </a:r>
          </a:p>
          <a:p>
            <a:r>
              <a:rPr lang="en-US" sz="850" dirty="0"/>
              <a:t>They provide valuable antioxidants that support the immune system, promote healthy digestion, and help reduce the risk of chronic diseases when included as part of a balanced diet.</a:t>
            </a:r>
            <a:r>
              <a:rPr lang="en-US" sz="850" dirty="0">
                <a:ea typeface="Calibri"/>
                <a:cs typeface="Calibri"/>
              </a:rPr>
              <a:t> Eating a rainbow of colors through fruits and vegetables is important because it ensures a diverse range of beneficial nutrients, antioxidants, and phytochemicals. </a:t>
            </a:r>
          </a:p>
          <a:p>
            <a:r>
              <a:rPr lang="en-US" sz="850" dirty="0">
                <a:ea typeface="Calibri"/>
                <a:cs typeface="Calibri"/>
              </a:rPr>
              <a:t>Continue to read through bullet points.</a:t>
            </a:r>
          </a:p>
        </p:txBody>
      </p:sp>
      <p:sp>
        <p:nvSpPr>
          <p:cNvPr id="4" name="Slide Number Placeholder 3"/>
          <p:cNvSpPr>
            <a:spLocks noGrp="1"/>
          </p:cNvSpPr>
          <p:nvPr>
            <p:ph type="sldNum" sz="quarter" idx="5"/>
          </p:nvPr>
        </p:nvSpPr>
        <p:spPr/>
        <p:txBody>
          <a:bodyPr/>
          <a:lstStyle/>
          <a:p>
            <a:fld id="{87EE7763-7AA7-4511-95D0-0DC176BB7E31}" type="slidenum">
              <a:rPr lang="en-ID" smtClean="0"/>
              <a:t>11</a:t>
            </a:fld>
            <a:endParaRPr lang="en-ID"/>
          </a:p>
        </p:txBody>
      </p:sp>
    </p:spTree>
    <p:extLst>
      <p:ext uri="{BB962C8B-B14F-4D97-AF65-F5344CB8AC3E}">
        <p14:creationId xmlns:p14="http://schemas.microsoft.com/office/powerpoint/2010/main" val="145809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What about Whole Grains....why do we want to eat whole Grains?</a:t>
            </a:r>
          </a:p>
          <a:p>
            <a:r>
              <a:rPr lang="en-US" sz="850" dirty="0">
                <a:ea typeface="Calibri"/>
                <a:cs typeface="Calibri"/>
              </a:rPr>
              <a:t>Read through content</a:t>
            </a:r>
          </a:p>
        </p:txBody>
      </p:sp>
      <p:sp>
        <p:nvSpPr>
          <p:cNvPr id="4" name="Slide Number Placeholder 3"/>
          <p:cNvSpPr>
            <a:spLocks noGrp="1"/>
          </p:cNvSpPr>
          <p:nvPr>
            <p:ph type="sldNum" sz="quarter" idx="5"/>
          </p:nvPr>
        </p:nvSpPr>
        <p:spPr/>
        <p:txBody>
          <a:bodyPr/>
          <a:lstStyle/>
          <a:p>
            <a:fld id="{87EE7763-7AA7-4511-95D0-0DC176BB7E31}" type="slidenum">
              <a:rPr lang="en-ID" smtClean="0"/>
              <a:t>12</a:t>
            </a:fld>
            <a:endParaRPr lang="en-ID"/>
          </a:p>
        </p:txBody>
      </p:sp>
    </p:spTree>
    <p:extLst>
      <p:ext uri="{BB962C8B-B14F-4D97-AF65-F5344CB8AC3E}">
        <p14:creationId xmlns:p14="http://schemas.microsoft.com/office/powerpoint/2010/main" val="314662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Let's now talk about Fad Diets, some common fad diets are...</a:t>
            </a:r>
          </a:p>
          <a:p>
            <a:r>
              <a:rPr lang="en-US" sz="850" dirty="0">
                <a:ea typeface="Calibri"/>
                <a:cs typeface="Calibri"/>
              </a:rPr>
              <a:t>Play video: Miley</a:t>
            </a:r>
          </a:p>
          <a:p>
            <a:r>
              <a:rPr lang="en-US" sz="850" dirty="0"/>
              <a:t>What about other eating patterns? Click for info to pop up.</a:t>
            </a:r>
            <a:endParaRPr lang="en-US" sz="850" dirty="0">
              <a:cs typeface="Calibri"/>
            </a:endParaRPr>
          </a:p>
          <a:p>
            <a:r>
              <a:rPr lang="en-US" sz="850" dirty="0"/>
              <a:t>Go through each one and talk about the importance of getting enough protein and how from other food sources </a:t>
            </a:r>
            <a:endParaRPr lang="en-US" sz="850" dirty="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13</a:t>
            </a:fld>
            <a:endParaRPr lang="en-ID"/>
          </a:p>
        </p:txBody>
      </p:sp>
    </p:spTree>
    <p:extLst>
      <p:ext uri="{BB962C8B-B14F-4D97-AF65-F5344CB8AC3E}">
        <p14:creationId xmlns:p14="http://schemas.microsoft.com/office/powerpoint/2010/main" val="129149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t>Added sugars refer to sugars that are added to food and beverages during processing or preparation. Consuming excessive amounts of added sugars can contribute to various health issues, such as weight gain, tooth decay, and an increased risk of chronic diseases like obesity, diabetes, and heart disease. It is important to limit the intake of added sugars and opt for healthier alternatives.</a:t>
            </a:r>
          </a:p>
          <a:p>
            <a:r>
              <a:rPr lang="en-US" sz="850" dirty="0">
                <a:ea typeface="Calibri"/>
                <a:cs typeface="Calibri"/>
              </a:rPr>
              <a:t>Go through content</a:t>
            </a:r>
          </a:p>
          <a:p>
            <a:r>
              <a:rPr lang="en-US" sz="850" dirty="0">
                <a:ea typeface="Calibri"/>
                <a:cs typeface="Calibri"/>
              </a:rPr>
              <a:t>Click for picture to fly in and talk about the Scoop on sugar; Did you know that in a can of soda, there is about 40g of sugar which is about 10 teaspoons of sugar. This reminds us to be mindful of how much sugar we consume. It's important to remember that too much sugar can affect our health.</a:t>
            </a:r>
          </a:p>
          <a:p>
            <a:r>
              <a:rPr lang="en-US" sz="850" dirty="0"/>
              <a:t>Consuming excessive amounts of sugar on a regular basis can lead to various health issues, such as weight gain, tooth decay, and an increased risk of developing conditions like diabetes and heart disease. Being mindful of our sugar intake and making healthier beverage choices can contribute to our overall well-being and help us maintain a balanced and nutritious diet.</a:t>
            </a:r>
            <a:r>
              <a:rPr lang="en-US" sz="850" dirty="0">
                <a:ea typeface="Calibri"/>
                <a:cs typeface="Calibri"/>
              </a:rPr>
              <a:t> </a:t>
            </a:r>
            <a:endParaRPr lang="en-US" dirty="0"/>
          </a:p>
          <a:p>
            <a:endParaRPr lang="en-US" sz="850"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14</a:t>
            </a:fld>
            <a:endParaRPr lang="en-ID"/>
          </a:p>
        </p:txBody>
      </p:sp>
    </p:spTree>
    <p:extLst>
      <p:ext uri="{BB962C8B-B14F-4D97-AF65-F5344CB8AC3E}">
        <p14:creationId xmlns:p14="http://schemas.microsoft.com/office/powerpoint/2010/main" val="736545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Fact or Fiction? Read statement. Answer: FACT!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15</a:t>
            </a:fld>
            <a:endParaRPr lang="en-ID"/>
          </a:p>
        </p:txBody>
      </p:sp>
    </p:spTree>
    <p:extLst>
      <p:ext uri="{BB962C8B-B14F-4D97-AF65-F5344CB8AC3E}">
        <p14:creationId xmlns:p14="http://schemas.microsoft.com/office/powerpoint/2010/main" val="2780952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Go over Reading a label example and content that is bullet pointed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16</a:t>
            </a:fld>
            <a:endParaRPr lang="en-ID"/>
          </a:p>
        </p:txBody>
      </p:sp>
    </p:spTree>
    <p:extLst>
      <p:ext uri="{BB962C8B-B14F-4D97-AF65-F5344CB8AC3E}">
        <p14:creationId xmlns:p14="http://schemas.microsoft.com/office/powerpoint/2010/main" val="1004987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Servings per container and serving size information usually appear in large, bold font. The serving size is not a recommendation of how much to eat, but the nutrition information listed on the Nutrition Facts label is usually based on one serving of the food. One package of food may contain more than one serving. </a:t>
            </a:r>
          </a:p>
          <a:p>
            <a:r>
              <a:rPr lang="en-US" sz="850" dirty="0">
                <a:ea typeface="Calibri"/>
                <a:cs typeface="Calibri"/>
              </a:rPr>
              <a:t>Calories are now in larger and bolder font to make the information easier to find and use. It is based off the serving size information, not the whole container. However, some containers may also have information displayed per package. 2,000 calories a day is used as a guide for general nutrition advice but your calorie needs may be higher or lower depending on your age, sex, height, weight, and physical activity level. The percent Daily Value shows how much a nutrient in a serving of food contributes to a total daily diet. As a general guide, 5% DV or less of a nutrient per serving is considered low and 20% DV or more of a nutrient per serving is considered high. The footnote at the bottom of the label explains it as well. The nutrient section on a food label gives us important information about the good stuff, like vitamins and minerals, that are in the food. It also tells us about things we should try to limit, such as sugar, which can affect our teeth and overall health, and fiber, which helps us feel full and keeps our digestion running smoothly. So, it's good to pay attention to this section to make healthy choices!</a:t>
            </a:r>
          </a:p>
        </p:txBody>
      </p:sp>
      <p:sp>
        <p:nvSpPr>
          <p:cNvPr id="4" name="Slide Number Placeholder 3"/>
          <p:cNvSpPr>
            <a:spLocks noGrp="1"/>
          </p:cNvSpPr>
          <p:nvPr>
            <p:ph type="sldNum" sz="quarter" idx="5"/>
          </p:nvPr>
        </p:nvSpPr>
        <p:spPr/>
        <p:txBody>
          <a:bodyPr/>
          <a:lstStyle/>
          <a:p>
            <a:fld id="{87EE7763-7AA7-4511-95D0-0DC176BB7E31}" type="slidenum">
              <a:rPr lang="en-ID" smtClean="0"/>
              <a:t>17</a:t>
            </a:fld>
            <a:endParaRPr lang="en-ID"/>
          </a:p>
        </p:txBody>
      </p:sp>
    </p:spTree>
    <p:extLst>
      <p:ext uri="{BB962C8B-B14F-4D97-AF65-F5344CB8AC3E}">
        <p14:creationId xmlns:p14="http://schemas.microsoft.com/office/powerpoint/2010/main" val="146645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What about Fast Food?</a:t>
            </a:r>
          </a:p>
          <a:p>
            <a:r>
              <a:rPr lang="en-US" sz="850" dirty="0">
                <a:ea typeface="Calibri"/>
                <a:cs typeface="Calibri"/>
              </a:rPr>
              <a:t>Play Video: Danielle-Fast food</a:t>
            </a:r>
          </a:p>
        </p:txBody>
      </p:sp>
      <p:sp>
        <p:nvSpPr>
          <p:cNvPr id="4" name="Slide Number Placeholder 3"/>
          <p:cNvSpPr>
            <a:spLocks noGrp="1"/>
          </p:cNvSpPr>
          <p:nvPr>
            <p:ph type="sldNum" sz="quarter" idx="5"/>
          </p:nvPr>
        </p:nvSpPr>
        <p:spPr/>
        <p:txBody>
          <a:bodyPr/>
          <a:lstStyle/>
          <a:p>
            <a:fld id="{87EE7763-7AA7-4511-95D0-0DC176BB7E31}" type="slidenum">
              <a:rPr lang="en-ID" smtClean="0"/>
              <a:t>18</a:t>
            </a:fld>
            <a:endParaRPr lang="en-ID"/>
          </a:p>
        </p:txBody>
      </p:sp>
    </p:spTree>
    <p:extLst>
      <p:ext uri="{BB962C8B-B14F-4D97-AF65-F5344CB8AC3E}">
        <p14:creationId xmlns:p14="http://schemas.microsoft.com/office/powerpoint/2010/main" val="3423592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t>SMART goals are like maps that help us know exactly where we want to go. They make sure our goals are clear, can be measured, and we can achieve them on time. It's like having a plan to make sure we do our best and succeed. Use the example. </a:t>
            </a:r>
            <a:endParaRPr lang="en-US" dirty="0"/>
          </a:p>
        </p:txBody>
      </p:sp>
      <p:sp>
        <p:nvSpPr>
          <p:cNvPr id="4" name="Slide Number Placeholder 3"/>
          <p:cNvSpPr>
            <a:spLocks noGrp="1"/>
          </p:cNvSpPr>
          <p:nvPr>
            <p:ph type="sldNum" sz="quarter" idx="5"/>
          </p:nvPr>
        </p:nvSpPr>
        <p:spPr/>
        <p:txBody>
          <a:bodyPr/>
          <a:lstStyle/>
          <a:p>
            <a:fld id="{87EE7763-7AA7-4511-95D0-0DC176BB7E31}" type="slidenum">
              <a:rPr lang="en-ID" smtClean="0"/>
              <a:t>19</a:t>
            </a:fld>
            <a:endParaRPr lang="en-ID"/>
          </a:p>
        </p:txBody>
      </p:sp>
    </p:spTree>
    <p:extLst>
      <p:ext uri="{BB962C8B-B14F-4D97-AF65-F5344CB8AC3E}">
        <p14:creationId xmlns:p14="http://schemas.microsoft.com/office/powerpoint/2010/main" val="241955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t>Go over the learning objectives while passing out the Nutrition Basics Worksheet for students to complete as you go through the slide show.</a:t>
            </a:r>
            <a:endParaRPr lang="en-US" dirty="0"/>
          </a:p>
          <a:p>
            <a:r>
              <a:rPr lang="en-US" sz="850" dirty="0"/>
              <a:t> </a:t>
            </a:r>
            <a:endParaRPr lang="en-US" sz="85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2</a:t>
            </a:fld>
            <a:endParaRPr lang="en-ID"/>
          </a:p>
        </p:txBody>
      </p:sp>
    </p:spTree>
    <p:extLst>
      <p:ext uri="{BB962C8B-B14F-4D97-AF65-F5344CB8AC3E}">
        <p14:creationId xmlns:p14="http://schemas.microsoft.com/office/powerpoint/2010/main" val="2374234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Go over Activity Grassroots Initiative slide content</a:t>
            </a:r>
          </a:p>
          <a:p>
            <a:r>
              <a:rPr lang="en-US" sz="850" dirty="0">
                <a:ea typeface="Calibri"/>
                <a:cs typeface="Calibri"/>
              </a:rPr>
              <a:t>Any other ideas? Walking challenge, healthy snack day at school to share</a:t>
            </a:r>
          </a:p>
        </p:txBody>
      </p:sp>
      <p:sp>
        <p:nvSpPr>
          <p:cNvPr id="4" name="Slide Number Placeholder 3"/>
          <p:cNvSpPr>
            <a:spLocks noGrp="1"/>
          </p:cNvSpPr>
          <p:nvPr>
            <p:ph type="sldNum" sz="quarter" idx="5"/>
          </p:nvPr>
        </p:nvSpPr>
        <p:spPr/>
        <p:txBody>
          <a:bodyPr/>
          <a:lstStyle/>
          <a:p>
            <a:fld id="{87EE7763-7AA7-4511-95D0-0DC176BB7E31}" type="slidenum">
              <a:rPr lang="en-ID" smtClean="0"/>
              <a:t>20</a:t>
            </a:fld>
            <a:endParaRPr lang="en-ID"/>
          </a:p>
        </p:txBody>
      </p:sp>
    </p:spTree>
    <p:extLst>
      <p:ext uri="{BB962C8B-B14F-4D97-AF65-F5344CB8AC3E}">
        <p14:creationId xmlns:p14="http://schemas.microsoft.com/office/powerpoint/2010/main" val="296452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Recap: Go over the take home message</a:t>
            </a:r>
          </a:p>
        </p:txBody>
      </p:sp>
      <p:sp>
        <p:nvSpPr>
          <p:cNvPr id="4" name="Slide Number Placeholder 3"/>
          <p:cNvSpPr>
            <a:spLocks noGrp="1"/>
          </p:cNvSpPr>
          <p:nvPr>
            <p:ph type="sldNum" sz="quarter" idx="5"/>
          </p:nvPr>
        </p:nvSpPr>
        <p:spPr/>
        <p:txBody>
          <a:bodyPr/>
          <a:lstStyle/>
          <a:p>
            <a:fld id="{87EE7763-7AA7-4511-95D0-0DC176BB7E31}" type="slidenum">
              <a:rPr lang="en-ID" smtClean="0"/>
              <a:t>21</a:t>
            </a:fld>
            <a:endParaRPr lang="en-ID"/>
          </a:p>
        </p:txBody>
      </p:sp>
    </p:spTree>
    <p:extLst>
      <p:ext uri="{BB962C8B-B14F-4D97-AF65-F5344CB8AC3E}">
        <p14:creationId xmlns:p14="http://schemas.microsoft.com/office/powerpoint/2010/main" val="220820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Go through discussion questions with class</a:t>
            </a:r>
          </a:p>
          <a:p>
            <a:r>
              <a:rPr lang="en-US" sz="850" dirty="0"/>
              <a:t>Answers:</a:t>
            </a:r>
          </a:p>
          <a:p>
            <a:endParaRPr lang="en-US" sz="850" b="1" dirty="0">
              <a:ea typeface="Calibri"/>
              <a:cs typeface="Calibri"/>
            </a:endParaRPr>
          </a:p>
          <a:p>
            <a:r>
              <a:rPr lang="en-US" sz="850" b="1" dirty="0"/>
              <a:t>What food or drink do you have the most often? Do you think it is a healthy food or drink? What are the ingredients? Does it contain added sugar?</a:t>
            </a:r>
          </a:p>
          <a:p>
            <a:endParaRPr lang="en-US" dirty="0"/>
          </a:p>
          <a:p>
            <a:r>
              <a:rPr lang="en-US" sz="850" dirty="0"/>
              <a:t>No right or wrong answer. Will depend on the drink that the student has most often.</a:t>
            </a:r>
          </a:p>
          <a:p>
            <a:endParaRPr lang="en-US" dirty="0"/>
          </a:p>
          <a:p>
            <a:r>
              <a:rPr lang="en-US" sz="850" b="1" dirty="0"/>
              <a:t>When you are reading a nutrition label, what are the ingredients that you should be paying extra attention to that may not be as nutritious</a:t>
            </a:r>
            <a:r>
              <a:rPr lang="en-US" sz="850" dirty="0"/>
              <a:t>?</a:t>
            </a:r>
          </a:p>
          <a:p>
            <a:endParaRPr lang="en-US" dirty="0"/>
          </a:p>
          <a:p>
            <a:r>
              <a:rPr lang="en-US" sz="850" dirty="0"/>
              <a:t>Sugar content can be masked by ingredients such as high fructose corn syrup, sucrose, and fructose.</a:t>
            </a:r>
          </a:p>
          <a:p>
            <a:endParaRPr lang="en-US" dirty="0"/>
          </a:p>
          <a:p>
            <a:r>
              <a:rPr lang="en-US" sz="850" b="1" dirty="0"/>
              <a:t>Why are whole grains an important addition to your diet</a:t>
            </a:r>
            <a:r>
              <a:rPr lang="en-US" sz="850" dirty="0"/>
              <a:t>?</a:t>
            </a:r>
          </a:p>
          <a:p>
            <a:endParaRPr lang="en-US" dirty="0"/>
          </a:p>
          <a:p>
            <a:r>
              <a:rPr lang="en-US" sz="850" dirty="0"/>
              <a:t>They contain more fiber, vitamins and minerals. They also decrease the risk of developing a chronic disease and weight gain.</a:t>
            </a:r>
          </a:p>
          <a:p>
            <a:endParaRPr lang="en-US" dirty="0"/>
          </a:p>
          <a:p>
            <a:r>
              <a:rPr lang="en-US" sz="850" b="1" dirty="0"/>
              <a:t>Why do you think it is important to make a SMART goal achievable</a:t>
            </a:r>
            <a:r>
              <a:rPr lang="en-US" sz="850" dirty="0"/>
              <a:t>?</a:t>
            </a:r>
          </a:p>
          <a:p>
            <a:endParaRPr lang="en-US" dirty="0"/>
          </a:p>
          <a:p>
            <a:r>
              <a:rPr lang="en-US" sz="850" dirty="0"/>
              <a:t>If it is not achievable you will be much more likely to not be able to complete the goal. This can lead to frustration and a sense of failure. On the other hand, setting achievable goals will make it much more likely that you can attain it. Once it becomes a habit, you can always add to it.</a:t>
            </a:r>
          </a:p>
          <a:p>
            <a:endParaRPr lang="en-US" dirty="0"/>
          </a:p>
          <a:p>
            <a:r>
              <a:rPr lang="en-US"/>
              <a:t>Last Activity: Hand out Smart Goals Worksheet </a:t>
            </a:r>
          </a:p>
          <a:p>
            <a:r>
              <a:rPr lang="en-US" sz="850" dirty="0"/>
              <a:t>Give students 5 - 10 minutes to complete </a:t>
            </a:r>
            <a:endParaRPr lang="en-US" sz="850" dirty="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22</a:t>
            </a:fld>
            <a:endParaRPr lang="en-ID"/>
          </a:p>
        </p:txBody>
      </p:sp>
    </p:spTree>
    <p:extLst>
      <p:ext uri="{BB962C8B-B14F-4D97-AF65-F5344CB8AC3E}">
        <p14:creationId xmlns:p14="http://schemas.microsoft.com/office/powerpoint/2010/main" val="339399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Read the statement and ask the class if its fact or fiction? Answer: FACT!</a:t>
            </a:r>
          </a:p>
          <a:p>
            <a:r>
              <a:rPr lang="en-US" sz="850" dirty="0"/>
              <a:t>Healthy eating habits for individuals with diabetes are essentially the same as those for individuals without diabetes. These habits include consuming a well-balanced diet rich in fruits, vegetables, whole grains, lean proteins, and healthy fats while being mindful of portion sizes and moderating the intake of sugary and processed foods.</a:t>
            </a:r>
            <a:endParaRPr lang="en-US" sz="850"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3</a:t>
            </a:fld>
            <a:endParaRPr lang="en-ID"/>
          </a:p>
        </p:txBody>
      </p:sp>
    </p:spTree>
    <p:extLst>
      <p:ext uri="{BB962C8B-B14F-4D97-AF65-F5344CB8AC3E}">
        <p14:creationId xmlns:p14="http://schemas.microsoft.com/office/powerpoint/2010/main" val="16630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What does a healthy breakfast look like? Go through the examples with the class and then play the video: Jimmy-What is a Healthy breakfast?</a:t>
            </a:r>
          </a:p>
          <a:p>
            <a:endParaRPr lang="en-US" sz="850"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4</a:t>
            </a:fld>
            <a:endParaRPr lang="en-ID"/>
          </a:p>
        </p:txBody>
      </p:sp>
    </p:spTree>
    <p:extLst>
      <p:ext uri="{BB962C8B-B14F-4D97-AF65-F5344CB8AC3E}">
        <p14:creationId xmlns:p14="http://schemas.microsoft.com/office/powerpoint/2010/main" val="258592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Have you heard of mindful eating? Mindful eating is the practice of paying close attention to the present moment while eating, being aware of physical sensations, thoughts, and emotions related to food, and making conscious choices that promote overall well-being. It involves savoring each bite, eating slowly, and tuning into one's body's signals of hunger and fullness. Continue to go through the bulleted points of the slide content</a:t>
            </a:r>
          </a:p>
        </p:txBody>
      </p:sp>
      <p:sp>
        <p:nvSpPr>
          <p:cNvPr id="4" name="Slide Number Placeholder 3"/>
          <p:cNvSpPr>
            <a:spLocks noGrp="1"/>
          </p:cNvSpPr>
          <p:nvPr>
            <p:ph type="sldNum" sz="quarter" idx="5"/>
          </p:nvPr>
        </p:nvSpPr>
        <p:spPr/>
        <p:txBody>
          <a:bodyPr/>
          <a:lstStyle/>
          <a:p>
            <a:fld id="{87EE7763-7AA7-4511-95D0-0DC176BB7E31}" type="slidenum">
              <a:rPr lang="en-ID" smtClean="0"/>
              <a:t>5</a:t>
            </a:fld>
            <a:endParaRPr lang="en-ID"/>
          </a:p>
        </p:txBody>
      </p:sp>
    </p:spTree>
    <p:extLst>
      <p:ext uri="{BB962C8B-B14F-4D97-AF65-F5344CB8AC3E}">
        <p14:creationId xmlns:p14="http://schemas.microsoft.com/office/powerpoint/2010/main" val="2195518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Before going over the content, hand out food items for activity, then go over each point on the slide with the food item.</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6</a:t>
            </a:fld>
            <a:endParaRPr lang="en-ID"/>
          </a:p>
        </p:txBody>
      </p:sp>
    </p:spTree>
    <p:extLst>
      <p:ext uri="{BB962C8B-B14F-4D97-AF65-F5344CB8AC3E}">
        <p14:creationId xmlns:p14="http://schemas.microsoft.com/office/powerpoint/2010/main" val="265623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Read statement and have class answer fact or fiction? Answer: Fiction, Carbohydrates are your bodies preferred and main source of fuel for energy. However, fat is a secondary fuel source.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7</a:t>
            </a:fld>
            <a:endParaRPr lang="en-ID"/>
          </a:p>
        </p:txBody>
      </p:sp>
    </p:spTree>
    <p:extLst>
      <p:ext uri="{BB962C8B-B14F-4D97-AF65-F5344CB8AC3E}">
        <p14:creationId xmlns:p14="http://schemas.microsoft.com/office/powerpoint/2010/main" val="133950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Now we are going to talk about the 6 basic nutrients that are important for good health and why: Carbohydrates are important for good health as they serve as the body's main source of energy, providing fuel for daily activities and supporting brain function. Proteins are crucial for building and repairing tissues, producing enzymes and hormones, and supporting a healthy immune system. Fats play a crucial role in hormone production and regulation, and are essential for nutrient absorption, insulation, protecting organs, and also provide a secondary source of energy. </a:t>
            </a:r>
            <a:endParaRPr lang="en-US" dirty="0"/>
          </a:p>
          <a:p>
            <a:endParaRPr lang="en-US" sz="850" dirty="0">
              <a:ea typeface="Calibri"/>
              <a:cs typeface="Calibri"/>
            </a:endParaRPr>
          </a:p>
          <a:p>
            <a:r>
              <a:rPr lang="en-US" sz="850" dirty="0"/>
              <a:t>Water is essential for maintaining proper hydration levels in the body, supporting various physiological functions, and regulating body temperature. It plays a crucial role in digestion, nutrient absorption, circulation, and the removal of waste products, ensuring overall health and well-being.</a:t>
            </a:r>
          </a:p>
          <a:p>
            <a:endParaRPr lang="en-US" sz="850" dirty="0">
              <a:ea typeface="Calibri"/>
              <a:cs typeface="Calibri"/>
            </a:endParaRPr>
          </a:p>
          <a:p>
            <a:r>
              <a:rPr lang="en-US"/>
              <a:t>Micronutrients are essential for the body as they play a vital role in various bodily functions and support overall health. These include vitamins and minerals that are necessary for maintaining a strong immune system, proper growth and development, optimal organ function, energy production, and promoting cellular processes and repair.</a:t>
            </a:r>
          </a:p>
        </p:txBody>
      </p:sp>
      <p:sp>
        <p:nvSpPr>
          <p:cNvPr id="4" name="Slide Number Placeholder 3"/>
          <p:cNvSpPr>
            <a:spLocks noGrp="1"/>
          </p:cNvSpPr>
          <p:nvPr>
            <p:ph type="sldNum" sz="quarter" idx="5"/>
          </p:nvPr>
        </p:nvSpPr>
        <p:spPr/>
        <p:txBody>
          <a:bodyPr/>
          <a:lstStyle/>
          <a:p>
            <a:fld id="{87EE7763-7AA7-4511-95D0-0DC176BB7E31}" type="slidenum">
              <a:rPr lang="en-ID" smtClean="0"/>
              <a:t>8</a:t>
            </a:fld>
            <a:endParaRPr lang="en-ID"/>
          </a:p>
        </p:txBody>
      </p:sp>
    </p:spTree>
    <p:extLst>
      <p:ext uri="{BB962C8B-B14F-4D97-AF65-F5344CB8AC3E}">
        <p14:creationId xmlns:p14="http://schemas.microsoft.com/office/powerpoint/2010/main" val="111897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Unlike carbohydrates and fats, your body cannot store protein, so you must consume it every day</a:t>
            </a:r>
            <a:r>
              <a:rPr lang="en-US" sz="850">
                <a:ea typeface="Calibri"/>
                <a:cs typeface="Calibri"/>
              </a:rPr>
              <a:t>. Some examples of foods that are great sources of protein are: Go through list.</a:t>
            </a:r>
            <a:endParaRPr lang="en-US">
              <a:ea typeface="Calibri"/>
              <a:cs typeface="Calibri"/>
            </a:endParaRPr>
          </a:p>
          <a:p>
            <a:endParaRPr lang="en-US" sz="850" dirty="0">
              <a:ea typeface="Calibri"/>
              <a:cs typeface="Calibri"/>
            </a:endParaRPr>
          </a:p>
          <a:p>
            <a:endParaRPr lang="en-US" sz="850"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9</a:t>
            </a:fld>
            <a:endParaRPr lang="en-ID"/>
          </a:p>
        </p:txBody>
      </p:sp>
    </p:spTree>
    <p:extLst>
      <p:ext uri="{BB962C8B-B14F-4D97-AF65-F5344CB8AC3E}">
        <p14:creationId xmlns:p14="http://schemas.microsoft.com/office/powerpoint/2010/main" val="394723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4294F771-432D-457A-945E-3BC2BEC1707B}"/>
              </a:ext>
            </a:extLst>
          </p:cNvPr>
          <p:cNvSpPr>
            <a:spLocks noGrp="1"/>
          </p:cNvSpPr>
          <p:nvPr>
            <p:ph type="pic" sz="quarter" idx="10"/>
          </p:nvPr>
        </p:nvSpPr>
        <p:spPr>
          <a:xfrm>
            <a:off x="1" y="828226"/>
            <a:ext cx="4616649" cy="6029774"/>
          </a:xfrm>
          <a:custGeom>
            <a:avLst/>
            <a:gdLst>
              <a:gd name="connsiteX0" fmla="*/ 0 w 4616649"/>
              <a:gd name="connsiteY0" fmla="*/ 0 h 6029774"/>
              <a:gd name="connsiteX1" fmla="*/ 4616649 w 4616649"/>
              <a:gd name="connsiteY1" fmla="*/ 0 h 6029774"/>
              <a:gd name="connsiteX2" fmla="*/ 4616649 w 4616649"/>
              <a:gd name="connsiteY2" fmla="*/ 6029774 h 6029774"/>
              <a:gd name="connsiteX3" fmla="*/ 0 w 4616649"/>
              <a:gd name="connsiteY3" fmla="*/ 6029774 h 6029774"/>
            </a:gdLst>
            <a:ahLst/>
            <a:cxnLst>
              <a:cxn ang="0">
                <a:pos x="connsiteX0" y="connsiteY0"/>
              </a:cxn>
              <a:cxn ang="0">
                <a:pos x="connsiteX1" y="connsiteY1"/>
              </a:cxn>
              <a:cxn ang="0">
                <a:pos x="connsiteX2" y="connsiteY2"/>
              </a:cxn>
              <a:cxn ang="0">
                <a:pos x="connsiteX3" y="connsiteY3"/>
              </a:cxn>
            </a:cxnLst>
            <a:rect l="l" t="t" r="r" b="b"/>
            <a:pathLst>
              <a:path w="4616649" h="6029774">
                <a:moveTo>
                  <a:pt x="0" y="0"/>
                </a:moveTo>
                <a:lnTo>
                  <a:pt x="4616649" y="0"/>
                </a:lnTo>
                <a:lnTo>
                  <a:pt x="4616649" y="6029774"/>
                </a:lnTo>
                <a:lnTo>
                  <a:pt x="0" y="6029774"/>
                </a:lnTo>
                <a:close/>
              </a:path>
            </a:pathLst>
          </a:custGeom>
          <a:blipFill>
            <a:blip r:embed="rId2" cstate="email">
              <a:extLst>
                <a:ext uri="{28A0092B-C50C-407E-A947-70E740481C1C}">
                  <a14:useLocalDpi xmlns:a14="http://schemas.microsoft.com/office/drawing/2010/main"/>
                </a:ext>
              </a:extLst>
            </a:blip>
            <a:tile tx="0" ty="0" sx="100000" sy="100000" flip="none" algn="tl"/>
          </a:blipFill>
        </p:spPr>
        <p:txBody>
          <a:bodyPr wrap="square" anchor="ctr" anchorCtr="1">
            <a:noAutofit/>
          </a:bodyPr>
          <a:lstStyle>
            <a:lvl1pPr>
              <a:defRPr sz="600">
                <a:solidFill>
                  <a:schemeClr val="tx1">
                    <a:alpha val="0"/>
                  </a:schemeClr>
                </a:solidFill>
              </a:defRPr>
            </a:lvl1pPr>
          </a:lstStyle>
          <a:p>
            <a:endParaRPr lang="en-ID"/>
          </a:p>
        </p:txBody>
      </p:sp>
    </p:spTree>
    <p:extLst>
      <p:ext uri="{BB962C8B-B14F-4D97-AF65-F5344CB8AC3E}">
        <p14:creationId xmlns:p14="http://schemas.microsoft.com/office/powerpoint/2010/main" val="130239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5" name="PpHolder11">
            <a:extLst>
              <a:ext uri="{FF2B5EF4-FFF2-40B4-BE49-F238E27FC236}">
                <a16:creationId xmlns:a16="http://schemas.microsoft.com/office/drawing/2014/main" id="{18752E8A-B4F7-4151-90B5-9EB884466FE8}"/>
              </a:ext>
            </a:extLst>
          </p:cNvPr>
          <p:cNvSpPr>
            <a:spLocks noGrp="1"/>
          </p:cNvSpPr>
          <p:nvPr>
            <p:ph type="pic" sz="quarter" idx="10"/>
          </p:nvPr>
        </p:nvSpPr>
        <p:spPr>
          <a:xfrm>
            <a:off x="6324600" y="1"/>
            <a:ext cx="5868988" cy="3112091"/>
          </a:xfrm>
          <a:custGeom>
            <a:avLst/>
            <a:gdLst>
              <a:gd name="connsiteX0" fmla="*/ 0 w 5868988"/>
              <a:gd name="connsiteY0" fmla="*/ 0 h 3112091"/>
              <a:gd name="connsiteX1" fmla="*/ 5868988 w 5868988"/>
              <a:gd name="connsiteY1" fmla="*/ 0 h 3112091"/>
              <a:gd name="connsiteX2" fmla="*/ 5868988 w 5868988"/>
              <a:gd name="connsiteY2" fmla="*/ 3112091 h 3112091"/>
              <a:gd name="connsiteX3" fmla="*/ 0 w 5868988"/>
              <a:gd name="connsiteY3" fmla="*/ 3112091 h 3112091"/>
            </a:gdLst>
            <a:ahLst/>
            <a:cxnLst>
              <a:cxn ang="0">
                <a:pos x="connsiteX0" y="connsiteY0"/>
              </a:cxn>
              <a:cxn ang="0">
                <a:pos x="connsiteX1" y="connsiteY1"/>
              </a:cxn>
              <a:cxn ang="0">
                <a:pos x="connsiteX2" y="connsiteY2"/>
              </a:cxn>
              <a:cxn ang="0">
                <a:pos x="connsiteX3" y="connsiteY3"/>
              </a:cxn>
            </a:cxnLst>
            <a:rect l="l" t="t" r="r" b="b"/>
            <a:pathLst>
              <a:path w="5868988" h="3112091">
                <a:moveTo>
                  <a:pt x="0" y="0"/>
                </a:moveTo>
                <a:lnTo>
                  <a:pt x="5868988" y="0"/>
                </a:lnTo>
                <a:lnTo>
                  <a:pt x="5868988" y="3112091"/>
                </a:lnTo>
                <a:lnTo>
                  <a:pt x="0" y="3112091"/>
                </a:lnTo>
                <a:close/>
              </a:path>
            </a:pathLst>
          </a:custGeom>
          <a:blipFill>
            <a:blip r:embed="rId2" cstate="email">
              <a:extLst>
                <a:ext uri="{28A0092B-C50C-407E-A947-70E740481C1C}">
                  <a14:useLocalDpi xmlns:a14="http://schemas.microsoft.com/office/drawing/2010/main"/>
                </a:ext>
              </a:extLst>
            </a:blip>
            <a:tile tx="0" ty="0" sx="100000" sy="100000" flip="none" algn="tl"/>
          </a:blipFill>
        </p:spPr>
        <p:txBody>
          <a:bodyPr wrap="square" anchor="ctr" anchorCtr="1">
            <a:noAutofit/>
          </a:bodyPr>
          <a:lstStyle>
            <a:lvl1pPr>
              <a:defRPr sz="600">
                <a:solidFill>
                  <a:schemeClr val="tx1">
                    <a:alpha val="0"/>
                  </a:schemeClr>
                </a:solidFill>
              </a:defRPr>
            </a:lvl1pPr>
          </a:lstStyle>
          <a:p>
            <a:endParaRPr lang="en-ID"/>
          </a:p>
        </p:txBody>
      </p:sp>
    </p:spTree>
    <p:extLst>
      <p:ext uri="{BB962C8B-B14F-4D97-AF65-F5344CB8AC3E}">
        <p14:creationId xmlns:p14="http://schemas.microsoft.com/office/powerpoint/2010/main" val="67071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FD770296-2094-4192-B636-EA230680EB7B}"/>
              </a:ext>
            </a:extLst>
          </p:cNvPr>
          <p:cNvSpPr>
            <a:spLocks noGrp="1"/>
          </p:cNvSpPr>
          <p:nvPr>
            <p:ph type="pic" sz="quarter" idx="10"/>
          </p:nvPr>
        </p:nvSpPr>
        <p:spPr>
          <a:xfrm>
            <a:off x="819152" y="0"/>
            <a:ext cx="3886199" cy="6248400"/>
          </a:xfrm>
          <a:custGeom>
            <a:avLst/>
            <a:gdLst>
              <a:gd name="connsiteX0" fmla="*/ 0 w 3886199"/>
              <a:gd name="connsiteY0" fmla="*/ 0 h 6248400"/>
              <a:gd name="connsiteX1" fmla="*/ 3886199 w 3886199"/>
              <a:gd name="connsiteY1" fmla="*/ 0 h 6248400"/>
              <a:gd name="connsiteX2" fmla="*/ 3886199 w 3886199"/>
              <a:gd name="connsiteY2" fmla="*/ 6248400 h 6248400"/>
              <a:gd name="connsiteX3" fmla="*/ 0 w 3886199"/>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3886199" h="6248400">
                <a:moveTo>
                  <a:pt x="0" y="0"/>
                </a:moveTo>
                <a:lnTo>
                  <a:pt x="3886199" y="0"/>
                </a:lnTo>
                <a:lnTo>
                  <a:pt x="3886199" y="6248400"/>
                </a:lnTo>
                <a:lnTo>
                  <a:pt x="0" y="6248400"/>
                </a:lnTo>
                <a:close/>
              </a:path>
            </a:pathLst>
          </a:custGeom>
          <a:blipFill>
            <a:blip r:embed="rId2" cstate="email">
              <a:extLst>
                <a:ext uri="{28A0092B-C50C-407E-A947-70E740481C1C}">
                  <a14:useLocalDpi xmlns:a14="http://schemas.microsoft.com/office/drawing/2010/main"/>
                </a:ext>
              </a:extLst>
            </a:blip>
            <a:tile tx="0" ty="0" sx="100000" sy="100000" flip="none" algn="tl"/>
          </a:blipFill>
        </p:spPr>
        <p:txBody>
          <a:bodyPr wrap="square" anchor="ctr" anchorCtr="1">
            <a:noAutofit/>
          </a:bodyPr>
          <a:lstStyle>
            <a:lvl1pPr>
              <a:defRPr sz="600">
                <a:solidFill>
                  <a:schemeClr val="tx1">
                    <a:alpha val="0"/>
                  </a:schemeClr>
                </a:solidFill>
              </a:defRPr>
            </a:lvl1pPr>
          </a:lstStyle>
          <a:p>
            <a:endParaRPr lang="en-ID"/>
          </a:p>
        </p:txBody>
      </p:sp>
    </p:spTree>
    <p:extLst>
      <p:ext uri="{BB962C8B-B14F-4D97-AF65-F5344CB8AC3E}">
        <p14:creationId xmlns:p14="http://schemas.microsoft.com/office/powerpoint/2010/main" val="86856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6" r:id="rId4"/>
  </p:sldLayoutIdLst>
  <p:txStyles>
    <p:titleStyle>
      <a:lvl1pPr algn="l" defTabSz="91406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17" indent="-228517" algn="l" defTabSz="9140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8" indent="-228517" algn="l" defTabSz="9140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95" indent="-228517" algn="l" defTabSz="9140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4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7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6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89"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2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55"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8" algn="l" defTabSz="914065" rtl="0" eaLnBrk="1" latinLnBrk="0" hangingPunct="1">
        <a:defRPr sz="1800" kern="1200">
          <a:solidFill>
            <a:schemeClr val="tx1"/>
          </a:solidFill>
          <a:latin typeface="+mn-lt"/>
          <a:ea typeface="+mn-ea"/>
          <a:cs typeface="+mn-cs"/>
        </a:defRPr>
      </a:lvl4pPr>
      <a:lvl5pPr marL="1828131" algn="l" defTabSz="914065" rtl="0" eaLnBrk="1" latinLnBrk="0" hangingPunct="1">
        <a:defRPr sz="1800" kern="1200">
          <a:solidFill>
            <a:schemeClr val="tx1"/>
          </a:solidFill>
          <a:latin typeface="+mn-lt"/>
          <a:ea typeface="+mn-ea"/>
          <a:cs typeface="+mn-cs"/>
        </a:defRPr>
      </a:lvl5pPr>
      <a:lvl6pPr marL="2285160" algn="l" defTabSz="914065" rtl="0" eaLnBrk="1" latinLnBrk="0" hangingPunct="1">
        <a:defRPr sz="1800" kern="1200">
          <a:solidFill>
            <a:schemeClr val="tx1"/>
          </a:solidFill>
          <a:latin typeface="+mn-lt"/>
          <a:ea typeface="+mn-ea"/>
          <a:cs typeface="+mn-cs"/>
        </a:defRPr>
      </a:lvl6pPr>
      <a:lvl7pPr marL="2742221" algn="l" defTabSz="914065" rtl="0" eaLnBrk="1" latinLnBrk="0" hangingPunct="1">
        <a:defRPr sz="1800" kern="1200">
          <a:solidFill>
            <a:schemeClr val="tx1"/>
          </a:solidFill>
          <a:latin typeface="+mn-lt"/>
          <a:ea typeface="+mn-ea"/>
          <a:cs typeface="+mn-cs"/>
        </a:defRPr>
      </a:lvl7pPr>
      <a:lvl8pPr marL="3199280" algn="l" defTabSz="914065" rtl="0" eaLnBrk="1" latinLnBrk="0" hangingPunct="1">
        <a:defRPr sz="1800" kern="1200">
          <a:solidFill>
            <a:schemeClr val="tx1"/>
          </a:solidFill>
          <a:latin typeface="+mn-lt"/>
          <a:ea typeface="+mn-ea"/>
          <a:cs typeface="+mn-cs"/>
        </a:defRPr>
      </a:lvl8pPr>
      <a:lvl9pPr marL="3656312" algn="l" defTabSz="91406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pos="280" userDrawn="1">
          <p15:clr>
            <a:srgbClr val="F26B43"/>
          </p15:clr>
        </p15:guide>
        <p15:guide id="3" pos="7401" userDrawn="1">
          <p15:clr>
            <a:srgbClr val="F26B43"/>
          </p15:clr>
        </p15:guide>
        <p15:guide id="4"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hyperlink" Target="https://health.utah.edu/nutrition-integrative-physiology/community-outreach/utah-center-community-nutrition/clinical-nutrition-resource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health.utah.edu/nutrition-integrative-physiology/community-outreach/utah-center-community-nutrition/clinical-nutrition-resources" TargetMode="External"/><Relationship Id="rId5" Type="http://schemas.openxmlformats.org/officeDocument/2006/relationships/image" Target="../media/image23.jpeg"/><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health.utah.edu/nutrition-integrative-physiology/community-outreach/utah-center-community-nutrition/clinical-nutrition-resources" TargetMode="Externa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jpeg"/><Relationship Id="rId7"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hyperlink" Target="https://www.fns.usda.gov/tn/kids-food-critic-activity" TargetMode="External"/><Relationship Id="rId3" Type="http://schemas.openxmlformats.org/officeDocument/2006/relationships/hyperlink" Target="https://kidshealth.org/en/kids/breakfast.html" TargetMode="External"/><Relationship Id="rId7" Type="http://schemas.openxmlformats.org/officeDocument/2006/relationships/hyperlink" Target="https://www.fda.gov/food/new-nutrition-facts-label/how-understand-and-use-nutrition-facts-label" TargetMode="External"/><Relationship Id="rId2" Type="http://schemas.openxmlformats.org/officeDocument/2006/relationships/hyperlink" Target="https://www.hmhco.com/blog/nutrition-activities-elementary-middle-school-students" TargetMode="External"/><Relationship Id="rId1" Type="http://schemas.openxmlformats.org/officeDocument/2006/relationships/slideLayout" Target="../slideLayouts/slideLayout1.xml"/><Relationship Id="rId6" Type="http://schemas.openxmlformats.org/officeDocument/2006/relationships/hyperlink" Target="https://wholegrainscouncil.org/" TargetMode="External"/><Relationship Id="rId5" Type="http://schemas.openxmlformats.org/officeDocument/2006/relationships/hyperlink" Target="https://www.nccih.nih.gov/health/vitamins-and-minerals#:~:text=Vitamins%20and%20Minerals-,Vitamins%20and%20Minerals,biotin%2C%20and%20folate%2Ffolic%20acid" TargetMode="External"/><Relationship Id="rId10" Type="http://schemas.openxmlformats.org/officeDocument/2006/relationships/image" Target="../media/image42.emf"/><Relationship Id="rId4" Type="http://schemas.openxmlformats.org/officeDocument/2006/relationships/hyperlink" Target="https://kidshealth.org/en/kids/water.html" TargetMode="External"/><Relationship Id="rId9" Type="http://schemas.openxmlformats.org/officeDocument/2006/relationships/hyperlink" Target="https://medlineplus.gov/minerals.html#:~:text=Minerals%20are%20important%20for%20your,for%20making%20enzymes%20and%20hormon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health.utah.edu/nutrition-integrative-physiology/community-outreach/utah-center-community-nutrition/clinical-nutrition-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CCF8D9-3D5A-3648-BAD4-8A79DC605D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32894" y="1536192"/>
            <a:ext cx="6527800" cy="2235200"/>
          </a:xfrm>
          <a:prstGeom prst="rect">
            <a:avLst/>
          </a:prstGeom>
        </p:spPr>
      </p:pic>
      <p:sp>
        <p:nvSpPr>
          <p:cNvPr id="3" name="LeftSub">
            <a:extLst>
              <a:ext uri="{FF2B5EF4-FFF2-40B4-BE49-F238E27FC236}">
                <a16:creationId xmlns:a16="http://schemas.microsoft.com/office/drawing/2014/main" id="{4C766AFE-8104-EB41-8E50-0344DB5E0110}"/>
              </a:ext>
            </a:extLst>
          </p:cNvPr>
          <p:cNvSpPr txBox="1"/>
          <p:nvPr/>
        </p:nvSpPr>
        <p:spPr>
          <a:xfrm>
            <a:off x="4243722" y="4151008"/>
            <a:ext cx="3706143"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Nutrition Basics</a:t>
            </a:r>
            <a:endParaRPr lang="en-ID" sz="3600" b="1">
              <a:solidFill>
                <a:schemeClr val="tx1">
                  <a:lumMod val="65000"/>
                  <a:lumOff val="35000"/>
                </a:schemeClr>
              </a:solidFill>
            </a:endParaRPr>
          </a:p>
        </p:txBody>
      </p:sp>
    </p:spTree>
    <p:extLst>
      <p:ext uri="{BB962C8B-B14F-4D97-AF65-F5344CB8AC3E}">
        <p14:creationId xmlns:p14="http://schemas.microsoft.com/office/powerpoint/2010/main" val="408834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751B40-42EB-5D44-B7BB-AB992C3DC8BB}"/>
              </a:ext>
            </a:extLst>
          </p:cNvPr>
          <p:cNvGrpSpPr/>
          <p:nvPr/>
        </p:nvGrpSpPr>
        <p:grpSpPr>
          <a:xfrm>
            <a:off x="4805772" y="699821"/>
            <a:ext cx="5965278" cy="1345872"/>
            <a:chOff x="5302797" y="1236302"/>
            <a:chExt cx="5965278" cy="1345872"/>
          </a:xfrm>
        </p:grpSpPr>
        <p:sp>
          <p:nvSpPr>
            <p:cNvPr id="4" name="LeftSub">
              <a:extLst>
                <a:ext uri="{FF2B5EF4-FFF2-40B4-BE49-F238E27FC236}">
                  <a16:creationId xmlns:a16="http://schemas.microsoft.com/office/drawing/2014/main" id="{9391A51D-273D-2045-8BA7-2C44F4AA4AAD}"/>
                </a:ext>
              </a:extLst>
            </p:cNvPr>
            <p:cNvSpPr txBox="1"/>
            <p:nvPr/>
          </p:nvSpPr>
          <p:spPr>
            <a:xfrm>
              <a:off x="5302797" y="1236302"/>
              <a:ext cx="5943550"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What is Nutrient Density?</a:t>
              </a:r>
              <a:endParaRPr lang="en-ID" sz="3600" b="1">
                <a:solidFill>
                  <a:schemeClr val="tx1">
                    <a:lumMod val="65000"/>
                    <a:lumOff val="35000"/>
                  </a:schemeClr>
                </a:solidFill>
              </a:endParaRPr>
            </a:p>
          </p:txBody>
        </p:sp>
        <p:sp>
          <p:nvSpPr>
            <p:cNvPr id="5" name="Center Text Body">
              <a:extLst>
                <a:ext uri="{FF2B5EF4-FFF2-40B4-BE49-F238E27FC236}">
                  <a16:creationId xmlns:a16="http://schemas.microsoft.com/office/drawing/2014/main" id="{9F782BAB-FE5D-1849-9905-604DDFBDB478}"/>
                </a:ext>
              </a:extLst>
            </p:cNvPr>
            <p:cNvSpPr txBox="1"/>
            <p:nvPr/>
          </p:nvSpPr>
          <p:spPr>
            <a:xfrm>
              <a:off x="5302797" y="2252147"/>
              <a:ext cx="5965278" cy="33002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endParaRPr lang="en-US" sz="1600"/>
            </a:p>
          </p:txBody>
        </p:sp>
      </p:grpSp>
      <p:pic>
        <p:nvPicPr>
          <p:cNvPr id="7" name="Picture 6">
            <a:extLst>
              <a:ext uri="{FF2B5EF4-FFF2-40B4-BE49-F238E27FC236}">
                <a16:creationId xmlns:a16="http://schemas.microsoft.com/office/drawing/2014/main" id="{4E6C82CF-E02F-B547-BB97-03949AFC16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14806" y="3429000"/>
            <a:ext cx="1001735" cy="4212424"/>
          </a:xfrm>
          <a:prstGeom prst="rect">
            <a:avLst/>
          </a:prstGeom>
        </p:spPr>
      </p:pic>
      <p:pic>
        <p:nvPicPr>
          <p:cNvPr id="10" name="Picture 9" descr="A piece of broccoli&#10;&#10;Description automatically generated">
            <a:extLst>
              <a:ext uri="{FF2B5EF4-FFF2-40B4-BE49-F238E27FC236}">
                <a16:creationId xmlns:a16="http://schemas.microsoft.com/office/drawing/2014/main" id="{DCD85602-115F-3245-B97A-2CA683BFC6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5222" y="3663534"/>
            <a:ext cx="4247120" cy="3055920"/>
          </a:xfrm>
          <a:prstGeom prst="rect">
            <a:avLst/>
          </a:prstGeom>
        </p:spPr>
      </p:pic>
      <p:pic>
        <p:nvPicPr>
          <p:cNvPr id="12" name="Picture 11" descr="A picture containing pink, dark, sitting, doughnut&#10;&#10;Description automatically generated">
            <a:extLst>
              <a:ext uri="{FF2B5EF4-FFF2-40B4-BE49-F238E27FC236}">
                <a16:creationId xmlns:a16="http://schemas.microsoft.com/office/drawing/2014/main" id="{3E035043-69F9-A747-89F9-C1308221B4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4097" y="1138744"/>
            <a:ext cx="3967978" cy="3967897"/>
          </a:xfrm>
          <a:prstGeom prst="rect">
            <a:avLst/>
          </a:prstGeom>
        </p:spPr>
      </p:pic>
      <p:pic>
        <p:nvPicPr>
          <p:cNvPr id="6" name="Picture 5" descr="A person wearing a purple shirt&#10;&#10;Description automatically generated">
            <a:extLst>
              <a:ext uri="{FF2B5EF4-FFF2-40B4-BE49-F238E27FC236}">
                <a16:creationId xmlns:a16="http://schemas.microsoft.com/office/drawing/2014/main" id="{04BDC264-3FDF-FF4B-9BA9-28EA412801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5213" y="1870901"/>
            <a:ext cx="3969665" cy="2236715"/>
          </a:xfrm>
          <a:prstGeom prst="rect">
            <a:avLst/>
          </a:prstGeom>
        </p:spPr>
      </p:pic>
      <p:sp>
        <p:nvSpPr>
          <p:cNvPr id="2" name="Rectangle 1">
            <a:extLst>
              <a:ext uri="{FF2B5EF4-FFF2-40B4-BE49-F238E27FC236}">
                <a16:creationId xmlns:a16="http://schemas.microsoft.com/office/drawing/2014/main" id="{53569527-EF7E-8047-932E-84756307534A}"/>
              </a:ext>
            </a:extLst>
          </p:cNvPr>
          <p:cNvSpPr/>
          <p:nvPr/>
        </p:nvSpPr>
        <p:spPr>
          <a:xfrm>
            <a:off x="6096794" y="4229384"/>
            <a:ext cx="3586431" cy="369332"/>
          </a:xfrm>
          <a:prstGeom prst="rect">
            <a:avLst/>
          </a:prstGeom>
        </p:spPr>
        <p:txBody>
          <a:bodyPr wrap="none">
            <a:spAutoFit/>
          </a:bodyPr>
          <a:lstStyle/>
          <a:p>
            <a:r>
              <a:rPr lang="en-US">
                <a:solidFill>
                  <a:schemeClr val="tx1">
                    <a:lumMod val="65000"/>
                    <a:lumOff val="35000"/>
                  </a:schemeClr>
                </a:solidFill>
              </a:rPr>
              <a:t>Alex – Nutrition College Student</a:t>
            </a:r>
          </a:p>
        </p:txBody>
      </p:sp>
      <p:sp>
        <p:nvSpPr>
          <p:cNvPr id="13" name="Rectangle 12">
            <a:extLst>
              <a:ext uri="{FF2B5EF4-FFF2-40B4-BE49-F238E27FC236}">
                <a16:creationId xmlns:a16="http://schemas.microsoft.com/office/drawing/2014/main" id="{83768724-2C52-E94C-8A7E-A7E569FFB7CB}"/>
              </a:ext>
            </a:extLst>
          </p:cNvPr>
          <p:cNvSpPr/>
          <p:nvPr/>
        </p:nvSpPr>
        <p:spPr>
          <a:xfrm>
            <a:off x="4929153" y="4584335"/>
            <a:ext cx="6096000" cy="738664"/>
          </a:xfrm>
          <a:prstGeom prst="rect">
            <a:avLst/>
          </a:prstGeom>
        </p:spPr>
        <p:txBody>
          <a:bodyPr wrap="square" lIns="91440" tIns="45720" rIns="91440" bIns="45720" anchor="t">
            <a:spAutoFit/>
          </a:bodyPr>
          <a:lstStyle/>
          <a:p>
            <a:pPr algn="ctr"/>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https://health.utah.edu/nutrition-integrative-physiology</a:t>
            </a:r>
          </a:p>
          <a:p>
            <a:pPr algn="ctr"/>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/community-outreach/utah-center-community-nutrition</a:t>
            </a:r>
          </a:p>
          <a:p>
            <a:pPr algn="ctr"/>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/clinical-nutrition-resources</a:t>
            </a:r>
            <a:endPar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075039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green leaf&#10;&#10;Description automatically generated">
            <a:extLst>
              <a:ext uri="{FF2B5EF4-FFF2-40B4-BE49-F238E27FC236}">
                <a16:creationId xmlns:a16="http://schemas.microsoft.com/office/drawing/2014/main" id="{A4F02D36-70E2-FA45-B6B3-005FB5AD5C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6342831" cy="6858000"/>
          </a:xfrm>
          <a:prstGeom prst="rect">
            <a:avLst/>
          </a:prstGeom>
        </p:spPr>
      </p:pic>
      <p:sp>
        <p:nvSpPr>
          <p:cNvPr id="2" name="Center Text Body">
            <a:extLst>
              <a:ext uri="{FF2B5EF4-FFF2-40B4-BE49-F238E27FC236}">
                <a16:creationId xmlns:a16="http://schemas.microsoft.com/office/drawing/2014/main" id="{E310005E-A43B-7C4A-B54E-C50F2BE22A45}"/>
              </a:ext>
            </a:extLst>
          </p:cNvPr>
          <p:cNvSpPr txBox="1"/>
          <p:nvPr/>
        </p:nvSpPr>
        <p:spPr>
          <a:xfrm>
            <a:off x="5314761" y="1715666"/>
            <a:ext cx="6007616" cy="4023345"/>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tx1">
                    <a:lumMod val="65000"/>
                    <a:lumOff val="35000"/>
                  </a:schemeClr>
                </a:solidFill>
              </a:rPr>
              <a:t>Eat a rainbow of colors</a:t>
            </a:r>
          </a:p>
          <a:p>
            <a:pPr marL="285750" indent="-285750" algn="l">
              <a:buFont typeface="Arial" panose="020B0604020202020204" pitchFamily="34" charset="0"/>
              <a:buChar char="•"/>
            </a:pPr>
            <a:r>
              <a:rPr lang="en-US" sz="1600" dirty="0">
                <a:solidFill>
                  <a:schemeClr val="tx1">
                    <a:lumMod val="65000"/>
                    <a:lumOff val="35000"/>
                  </a:schemeClr>
                </a:solidFill>
                <a:ea typeface="Open Sans"/>
                <a:cs typeface="Open Sans"/>
              </a:rPr>
              <a:t>Frozen and canned are just as nutritious</a:t>
            </a:r>
            <a:endParaRPr lang="en-US" sz="1600" dirty="0">
              <a:solidFill>
                <a:schemeClr val="tx1">
                  <a:lumMod val="65000"/>
                  <a:lumOff val="35000"/>
                </a:schemeClr>
              </a:solidFill>
            </a:endParaRPr>
          </a:p>
          <a:p>
            <a:pPr marL="285750" indent="-285750" algn="l">
              <a:buFont typeface="Arial"/>
              <a:buChar char="•"/>
            </a:pPr>
            <a:r>
              <a:rPr lang="en-US" sz="1600" dirty="0">
                <a:solidFill>
                  <a:schemeClr val="tx1">
                    <a:lumMod val="65000"/>
                    <a:lumOff val="35000"/>
                  </a:schemeClr>
                </a:solidFill>
              </a:rPr>
              <a:t>Try to incorporate at least 1 with every snack and meal</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dirty="0">
                <a:solidFill>
                  <a:schemeClr val="tx1">
                    <a:lumMod val="65000"/>
                    <a:lumOff val="35000"/>
                  </a:schemeClr>
                </a:solidFill>
              </a:rPr>
              <a:t>Try a new fruit or vegetable each month</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Dragon Fruit</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Jicama</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Mango</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Jackfruit</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Snap peas</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Sweet corn</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Plums</a:t>
            </a:r>
          </a:p>
        </p:txBody>
      </p:sp>
      <p:sp>
        <p:nvSpPr>
          <p:cNvPr id="4" name="TextBox 3">
            <a:extLst>
              <a:ext uri="{FF2B5EF4-FFF2-40B4-BE49-F238E27FC236}">
                <a16:creationId xmlns:a16="http://schemas.microsoft.com/office/drawing/2014/main" id="{9D58AF6B-6116-F943-8874-57723E24C183}"/>
              </a:ext>
            </a:extLst>
          </p:cNvPr>
          <p:cNvSpPr txBox="1"/>
          <p:nvPr/>
        </p:nvSpPr>
        <p:spPr>
          <a:xfrm>
            <a:off x="5358384" y="704088"/>
            <a:ext cx="4961679"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Fruits and Vegetables</a:t>
            </a:r>
            <a:endParaRPr lang="en-ID" sz="3600" b="1">
              <a:solidFill>
                <a:schemeClr val="tx1">
                  <a:lumMod val="65000"/>
                  <a:lumOff val="35000"/>
                </a:schemeClr>
              </a:solidFill>
            </a:endParaRPr>
          </a:p>
        </p:txBody>
      </p:sp>
    </p:spTree>
    <p:extLst>
      <p:ext uri="{BB962C8B-B14F-4D97-AF65-F5344CB8AC3E}">
        <p14:creationId xmlns:p14="http://schemas.microsoft.com/office/powerpoint/2010/main" val="168862847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owl of fruit on a plate&#10;&#10;Description automatically generated">
            <a:extLst>
              <a:ext uri="{FF2B5EF4-FFF2-40B4-BE49-F238E27FC236}">
                <a16:creationId xmlns:a16="http://schemas.microsoft.com/office/drawing/2014/main" id="{7EDEB29C-D8CD-7E4D-9964-D270D4369D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5583" y="350709"/>
            <a:ext cx="4572000" cy="6010835"/>
          </a:xfrm>
          <a:prstGeom prst="rect">
            <a:avLst/>
          </a:prstGeom>
        </p:spPr>
      </p:pic>
      <p:sp>
        <p:nvSpPr>
          <p:cNvPr id="3" name="Center Text Body">
            <a:extLst>
              <a:ext uri="{FF2B5EF4-FFF2-40B4-BE49-F238E27FC236}">
                <a16:creationId xmlns:a16="http://schemas.microsoft.com/office/drawing/2014/main" id="{EDB2872F-5236-9145-8B8C-84ACEB56340A}"/>
              </a:ext>
            </a:extLst>
          </p:cNvPr>
          <p:cNvSpPr txBox="1"/>
          <p:nvPr/>
        </p:nvSpPr>
        <p:spPr>
          <a:xfrm>
            <a:off x="5357099" y="1715666"/>
            <a:ext cx="5965278" cy="3284617"/>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tx1">
                    <a:lumMod val="65000"/>
                    <a:lumOff val="35000"/>
                  </a:schemeClr>
                </a:solidFill>
              </a:rPr>
              <a:t>Contain more nutrients such as fiber, vitamins and minerals</a:t>
            </a:r>
          </a:p>
          <a:p>
            <a:pPr marL="285750" indent="-285750" algn="l">
              <a:buFont typeface="Arial" panose="020B0604020202020204" pitchFamily="34" charset="0"/>
              <a:buChar char="•"/>
            </a:pPr>
            <a:r>
              <a:rPr lang="en-US" sz="1600" dirty="0">
                <a:solidFill>
                  <a:schemeClr val="tx1">
                    <a:lumMod val="65000"/>
                    <a:lumOff val="35000"/>
                  </a:schemeClr>
                </a:solidFill>
              </a:rPr>
              <a:t>Reduces risk of chronic disease</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dirty="0">
                <a:solidFill>
                  <a:schemeClr val="tx1">
                    <a:lumMod val="65000"/>
                    <a:lumOff val="35000"/>
                  </a:schemeClr>
                </a:solidFill>
              </a:rPr>
              <a:t>Helps to maintain a healthy weight </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dirty="0">
                <a:solidFill>
                  <a:schemeClr val="tx1">
                    <a:lumMod val="65000"/>
                    <a:lumOff val="35000"/>
                  </a:schemeClr>
                </a:solidFill>
              </a:rPr>
              <a:t>Try getting at least 3 servings daily</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dirty="0">
                <a:solidFill>
                  <a:schemeClr val="tx1">
                    <a:lumMod val="65000"/>
                    <a:lumOff val="35000"/>
                  </a:schemeClr>
                </a:solidFill>
              </a:rPr>
              <a:t>Examples of whole grain products</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Brown rice</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Plain popcorn</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Oatmeal</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Whole grain pastas and breads</a:t>
            </a:r>
            <a:endParaRPr lang="en-US" sz="1600" dirty="0">
              <a:solidFill>
                <a:schemeClr val="tx1">
                  <a:lumMod val="65000"/>
                  <a:lumOff val="35000"/>
                </a:schemeClr>
              </a:solidFill>
              <a:ea typeface="Open Sans"/>
              <a:cs typeface="Open Sans"/>
            </a:endParaRPr>
          </a:p>
        </p:txBody>
      </p:sp>
      <p:sp>
        <p:nvSpPr>
          <p:cNvPr id="4" name="TextBox 3">
            <a:extLst>
              <a:ext uri="{FF2B5EF4-FFF2-40B4-BE49-F238E27FC236}">
                <a16:creationId xmlns:a16="http://schemas.microsoft.com/office/drawing/2014/main" id="{95F92C33-3088-E04D-B895-DABE2BD0F08B}"/>
              </a:ext>
            </a:extLst>
          </p:cNvPr>
          <p:cNvSpPr txBox="1"/>
          <p:nvPr/>
        </p:nvSpPr>
        <p:spPr>
          <a:xfrm>
            <a:off x="5358384" y="704088"/>
            <a:ext cx="4407040"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Why Whole Grains?</a:t>
            </a:r>
            <a:endParaRPr lang="en-ID" sz="3600" b="1">
              <a:solidFill>
                <a:schemeClr val="tx1">
                  <a:lumMod val="65000"/>
                  <a:lumOff val="35000"/>
                </a:schemeClr>
              </a:solidFill>
            </a:endParaRPr>
          </a:p>
        </p:txBody>
      </p:sp>
      <p:pic>
        <p:nvPicPr>
          <p:cNvPr id="5" name="Picture 4">
            <a:extLst>
              <a:ext uri="{FF2B5EF4-FFF2-40B4-BE49-F238E27FC236}">
                <a16:creationId xmlns:a16="http://schemas.microsoft.com/office/drawing/2014/main" id="{26D49C43-4DA3-FE49-95CE-7ACBE28D02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10652" y="951171"/>
            <a:ext cx="546100" cy="495300"/>
          </a:xfrm>
          <a:prstGeom prst="rect">
            <a:avLst/>
          </a:prstGeom>
        </p:spPr>
      </p:pic>
    </p:spTree>
    <p:extLst>
      <p:ext uri="{BB962C8B-B14F-4D97-AF65-F5344CB8AC3E}">
        <p14:creationId xmlns:p14="http://schemas.microsoft.com/office/powerpoint/2010/main" val="15647377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enter Text Body">
            <a:extLst>
              <a:ext uri="{FF2B5EF4-FFF2-40B4-BE49-F238E27FC236}">
                <a16:creationId xmlns:a16="http://schemas.microsoft.com/office/drawing/2014/main" id="{0C7CDB43-F829-294B-AF66-6B405A1BD99C}"/>
              </a:ext>
            </a:extLst>
          </p:cNvPr>
          <p:cNvSpPr txBox="1"/>
          <p:nvPr/>
        </p:nvSpPr>
        <p:spPr>
          <a:xfrm>
            <a:off x="747569" y="1057618"/>
            <a:ext cx="2334988" cy="1807354"/>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tx1">
                    <a:lumMod val="65000"/>
                    <a:lumOff val="35000"/>
                  </a:schemeClr>
                </a:solidFill>
              </a:rPr>
              <a:t>Paleo</a:t>
            </a:r>
          </a:p>
          <a:p>
            <a:pPr marL="285750" indent="-285750" algn="l">
              <a:buFont typeface="Arial" panose="020B0604020202020204" pitchFamily="34" charset="0"/>
              <a:buChar char="•"/>
            </a:pPr>
            <a:r>
              <a:rPr lang="en-US" sz="1600" dirty="0">
                <a:solidFill>
                  <a:schemeClr val="tx1">
                    <a:lumMod val="65000"/>
                    <a:lumOff val="35000"/>
                  </a:schemeClr>
                </a:solidFill>
              </a:rPr>
              <a:t>Gluten Free</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dirty="0">
                <a:solidFill>
                  <a:schemeClr val="tx1">
                    <a:lumMod val="65000"/>
                    <a:lumOff val="35000"/>
                  </a:schemeClr>
                </a:solidFill>
              </a:rPr>
              <a:t>Keto</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dirty="0">
                <a:solidFill>
                  <a:schemeClr val="tx1">
                    <a:lumMod val="65000"/>
                    <a:lumOff val="35000"/>
                  </a:schemeClr>
                </a:solidFill>
              </a:rPr>
              <a:t>Whole30</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endParaRPr lang="en-US" sz="1600" dirty="0">
              <a:solidFill>
                <a:schemeClr val="tx1">
                  <a:lumMod val="65000"/>
                  <a:lumOff val="35000"/>
                </a:schemeClr>
              </a:solidFill>
              <a:ea typeface="Open Sans"/>
              <a:cs typeface="Open Sans"/>
            </a:endParaRPr>
          </a:p>
        </p:txBody>
      </p:sp>
      <p:sp>
        <p:nvSpPr>
          <p:cNvPr id="3" name="LeftSub">
            <a:extLst>
              <a:ext uri="{FF2B5EF4-FFF2-40B4-BE49-F238E27FC236}">
                <a16:creationId xmlns:a16="http://schemas.microsoft.com/office/drawing/2014/main" id="{9F703176-4215-EB4A-929E-45F9FF5F5F49}"/>
              </a:ext>
            </a:extLst>
          </p:cNvPr>
          <p:cNvSpPr txBox="1"/>
          <p:nvPr/>
        </p:nvSpPr>
        <p:spPr>
          <a:xfrm>
            <a:off x="505632" y="179736"/>
            <a:ext cx="2128788"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Fad Diets</a:t>
            </a:r>
            <a:endParaRPr lang="en-ID" sz="3600" b="1">
              <a:solidFill>
                <a:schemeClr val="tx1">
                  <a:lumMod val="65000"/>
                  <a:lumOff val="35000"/>
                </a:schemeClr>
              </a:solidFill>
            </a:endParaRPr>
          </a:p>
        </p:txBody>
      </p:sp>
      <p:pic>
        <p:nvPicPr>
          <p:cNvPr id="5" name="Picture 4">
            <a:extLst>
              <a:ext uri="{FF2B5EF4-FFF2-40B4-BE49-F238E27FC236}">
                <a16:creationId xmlns:a16="http://schemas.microsoft.com/office/drawing/2014/main" id="{88A08654-282E-5244-9B47-89D4470296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8765" y="626390"/>
            <a:ext cx="546100" cy="495300"/>
          </a:xfrm>
          <a:prstGeom prst="rect">
            <a:avLst/>
          </a:prstGeom>
        </p:spPr>
      </p:pic>
      <p:pic>
        <p:nvPicPr>
          <p:cNvPr id="10" name="Picture 9">
            <a:extLst>
              <a:ext uri="{FF2B5EF4-FFF2-40B4-BE49-F238E27FC236}">
                <a16:creationId xmlns:a16="http://schemas.microsoft.com/office/drawing/2014/main" id="{A1FDD76A-4864-BD4E-B84C-4426B69FB6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37587" y="-2270760"/>
            <a:ext cx="3556000" cy="2819400"/>
          </a:xfrm>
          <a:prstGeom prst="rect">
            <a:avLst/>
          </a:prstGeom>
        </p:spPr>
      </p:pic>
      <p:pic>
        <p:nvPicPr>
          <p:cNvPr id="6" name="Picture 5" descr="A person that is standing in the grass&#10;&#10;Description automatically generated">
            <a:extLst>
              <a:ext uri="{FF2B5EF4-FFF2-40B4-BE49-F238E27FC236}">
                <a16:creationId xmlns:a16="http://schemas.microsoft.com/office/drawing/2014/main" id="{001F3B12-D21A-4C46-A31C-A3AEDDEC3F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8328" y="991874"/>
            <a:ext cx="4407208" cy="2438760"/>
          </a:xfrm>
          <a:prstGeom prst="rect">
            <a:avLst/>
          </a:prstGeom>
        </p:spPr>
      </p:pic>
      <p:sp>
        <p:nvSpPr>
          <p:cNvPr id="4" name="Rectangle 3">
            <a:extLst>
              <a:ext uri="{FF2B5EF4-FFF2-40B4-BE49-F238E27FC236}">
                <a16:creationId xmlns:a16="http://schemas.microsoft.com/office/drawing/2014/main" id="{91680E30-1499-424A-9168-A228FEFED46D}"/>
              </a:ext>
            </a:extLst>
          </p:cNvPr>
          <p:cNvSpPr/>
          <p:nvPr/>
        </p:nvSpPr>
        <p:spPr>
          <a:xfrm>
            <a:off x="6783096" y="3536696"/>
            <a:ext cx="3703450" cy="369332"/>
          </a:xfrm>
          <a:prstGeom prst="rect">
            <a:avLst/>
          </a:prstGeom>
        </p:spPr>
        <p:txBody>
          <a:bodyPr wrap="none">
            <a:spAutoFit/>
          </a:bodyPr>
          <a:lstStyle/>
          <a:p>
            <a:r>
              <a:rPr lang="en-US">
                <a:solidFill>
                  <a:schemeClr val="tx1">
                    <a:lumMod val="65000"/>
                    <a:lumOff val="35000"/>
                  </a:schemeClr>
                </a:solidFill>
              </a:rPr>
              <a:t>Miley – Nutrition College Student</a:t>
            </a:r>
          </a:p>
        </p:txBody>
      </p:sp>
      <p:sp>
        <p:nvSpPr>
          <p:cNvPr id="11" name="Rectangle 10">
            <a:extLst>
              <a:ext uri="{FF2B5EF4-FFF2-40B4-BE49-F238E27FC236}">
                <a16:creationId xmlns:a16="http://schemas.microsoft.com/office/drawing/2014/main" id="{F8E34A07-8331-BD4E-9340-8EAB432C2607}"/>
              </a:ext>
            </a:extLst>
          </p:cNvPr>
          <p:cNvSpPr/>
          <p:nvPr/>
        </p:nvSpPr>
        <p:spPr>
          <a:xfrm>
            <a:off x="5692608" y="3905139"/>
            <a:ext cx="6096000" cy="738664"/>
          </a:xfrm>
          <a:prstGeom prst="rect">
            <a:avLst/>
          </a:prstGeom>
        </p:spPr>
        <p:txBody>
          <a:bodyPr wrap="square" lIns="91440" tIns="45720" rIns="91440" bIns="45720" anchor="t">
            <a:spAutoFit/>
          </a:bodyPr>
          <a:lstStyle/>
          <a:p>
            <a:pPr algn="ctr"/>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https://health.utah.edu/nutrition-integrative-physiology</a:t>
            </a:r>
          </a:p>
          <a:p>
            <a:pPr algn="ctr"/>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/community-outreach/utah-center-community-nutrition</a:t>
            </a:r>
          </a:p>
          <a:p>
            <a:pPr algn="ctr"/>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/clinical-nutrition-resources</a:t>
            </a:r>
            <a:endPar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E3642DEB-46F5-CE08-8127-43811ED6A54D}"/>
              </a:ext>
            </a:extLst>
          </p:cNvPr>
          <p:cNvSpPr txBox="1"/>
          <p:nvPr/>
        </p:nvSpPr>
        <p:spPr>
          <a:xfrm>
            <a:off x="340431" y="2675136"/>
            <a:ext cx="7064949" cy="3658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just">
              <a:lnSpc>
                <a:spcPct val="150000"/>
              </a:lnSpc>
            </a:pPr>
            <a:r>
              <a:rPr lang="en-US" sz="2800" b="1" dirty="0">
                <a:solidFill>
                  <a:srgbClr val="595959"/>
                </a:solidFill>
                <a:ea typeface="Open Sans"/>
                <a:cs typeface="Arial"/>
              </a:rPr>
              <a:t>Other Eating Patterns</a:t>
            </a:r>
            <a:endParaRPr lang="en-US" dirty="0"/>
          </a:p>
          <a:p>
            <a:pPr algn="just">
              <a:lnSpc>
                <a:spcPct val="150000"/>
              </a:lnSpc>
            </a:pPr>
            <a:r>
              <a:rPr lang="en-US" sz="1600" b="1" dirty="0">
                <a:solidFill>
                  <a:srgbClr val="595959"/>
                </a:solidFill>
                <a:cs typeface="Arial"/>
              </a:rPr>
              <a:t>Vegetarian​</a:t>
            </a:r>
            <a:endParaRPr lang="en-US" dirty="0">
              <a:ea typeface="Open Sans"/>
              <a:cs typeface="Open Sans"/>
            </a:endParaRPr>
          </a:p>
          <a:p>
            <a:pPr lvl="1" algn="just">
              <a:lnSpc>
                <a:spcPct val="150000"/>
              </a:lnSpc>
              <a:buChar char="•"/>
            </a:pPr>
            <a:r>
              <a:rPr lang="en-US" sz="1400" dirty="0">
                <a:solidFill>
                  <a:srgbClr val="595959"/>
                </a:solidFill>
                <a:cs typeface="Arial"/>
              </a:rPr>
              <a:t>Absence of meat and meat related products ​(including fish)​</a:t>
            </a:r>
            <a:endParaRPr lang="en-US" sz="1400" dirty="0">
              <a:solidFill>
                <a:srgbClr val="595959"/>
              </a:solidFill>
              <a:ea typeface="Open Sans"/>
              <a:cs typeface="Arial"/>
            </a:endParaRPr>
          </a:p>
          <a:p>
            <a:pPr algn="just">
              <a:lnSpc>
                <a:spcPct val="150000"/>
              </a:lnSpc>
            </a:pPr>
            <a:r>
              <a:rPr lang="en-US" sz="1600" b="1" dirty="0">
                <a:solidFill>
                  <a:srgbClr val="595959"/>
                </a:solidFill>
                <a:cs typeface="Arial"/>
              </a:rPr>
              <a:t>Vegan​</a:t>
            </a:r>
            <a:endParaRPr lang="en-US" sz="1600" b="1" dirty="0">
              <a:solidFill>
                <a:srgbClr val="595959"/>
              </a:solidFill>
              <a:ea typeface="Open Sans"/>
              <a:cs typeface="Arial"/>
            </a:endParaRPr>
          </a:p>
          <a:p>
            <a:pPr lvl="1" algn="just">
              <a:lnSpc>
                <a:spcPct val="150000"/>
              </a:lnSpc>
              <a:buChar char="•"/>
            </a:pPr>
            <a:r>
              <a:rPr lang="en-US" sz="1400" dirty="0">
                <a:solidFill>
                  <a:srgbClr val="595959"/>
                </a:solidFill>
                <a:cs typeface="Arial"/>
              </a:rPr>
              <a:t>Absence of meat ​</a:t>
            </a:r>
            <a:endParaRPr lang="en-US" sz="1400">
              <a:solidFill>
                <a:srgbClr val="595959"/>
              </a:solidFill>
              <a:ea typeface="Open Sans"/>
              <a:cs typeface="Arial"/>
            </a:endParaRPr>
          </a:p>
          <a:p>
            <a:pPr lvl="1" algn="just">
              <a:lnSpc>
                <a:spcPct val="150000"/>
              </a:lnSpc>
              <a:buChar char="•"/>
            </a:pPr>
            <a:r>
              <a:rPr lang="en-US" sz="1400" dirty="0">
                <a:solidFill>
                  <a:srgbClr val="595959"/>
                </a:solidFill>
                <a:cs typeface="Arial"/>
              </a:rPr>
              <a:t>Absence of  dairy, eggs and animal products​</a:t>
            </a:r>
            <a:endParaRPr lang="en-US" sz="1400" dirty="0">
              <a:solidFill>
                <a:srgbClr val="595959"/>
              </a:solidFill>
              <a:ea typeface="Open Sans"/>
              <a:cs typeface="Arial"/>
            </a:endParaRPr>
          </a:p>
          <a:p>
            <a:pPr lvl="1" algn="just">
              <a:lnSpc>
                <a:spcPct val="150000"/>
              </a:lnSpc>
              <a:buChar char="•"/>
            </a:pPr>
            <a:endParaRPr lang="en-US" sz="1400" dirty="0">
              <a:solidFill>
                <a:srgbClr val="595959"/>
              </a:solidFill>
              <a:cs typeface="Arial"/>
            </a:endParaRPr>
          </a:p>
          <a:p>
            <a:pPr algn="just">
              <a:lnSpc>
                <a:spcPct val="150000"/>
              </a:lnSpc>
              <a:buChar char="•"/>
            </a:pPr>
            <a:r>
              <a:rPr lang="en-US" sz="1600" b="1" dirty="0">
                <a:solidFill>
                  <a:srgbClr val="595959"/>
                </a:solidFill>
                <a:cs typeface="Arial"/>
              </a:rPr>
              <a:t>Important to get protein in the diet from other food sources!​</a:t>
            </a:r>
            <a:endParaRPr lang="en-US" sz="1600" b="1" dirty="0">
              <a:solidFill>
                <a:srgbClr val="595959"/>
              </a:solidFill>
              <a:ea typeface="Open Sans"/>
              <a:cs typeface="Arial"/>
            </a:endParaRPr>
          </a:p>
          <a:p>
            <a:pPr lvl="1" algn="just">
              <a:lnSpc>
                <a:spcPct val="150000"/>
              </a:lnSpc>
              <a:buChar char="•"/>
            </a:pPr>
            <a:r>
              <a:rPr lang="en-US" sz="1400" dirty="0">
                <a:solidFill>
                  <a:srgbClr val="595959"/>
                </a:solidFill>
                <a:cs typeface="Arial"/>
              </a:rPr>
              <a:t>Quinoa​, lentils , beans, tofu, &amp; dairy products (for Lacto-vegetarians)</a:t>
            </a:r>
            <a:endParaRPr lang="en-US" sz="1400">
              <a:solidFill>
                <a:srgbClr val="595959"/>
              </a:solidFill>
              <a:ea typeface="Open Sans"/>
              <a:cs typeface="Arial"/>
            </a:endParaRPr>
          </a:p>
          <a:p>
            <a:pPr lvl="1" algn="just">
              <a:lnSpc>
                <a:spcPct val="150000"/>
              </a:lnSpc>
            </a:pPr>
            <a:endParaRPr lang="en-US" sz="1400" dirty="0">
              <a:solidFill>
                <a:srgbClr val="595959"/>
              </a:solidFill>
              <a:ea typeface="Open Sans"/>
              <a:cs typeface="Arial"/>
            </a:endParaRPr>
          </a:p>
        </p:txBody>
      </p:sp>
    </p:spTree>
    <p:extLst>
      <p:ext uri="{BB962C8B-B14F-4D97-AF65-F5344CB8AC3E}">
        <p14:creationId xmlns:p14="http://schemas.microsoft.com/office/powerpoint/2010/main" val="931458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enter Text Body">
            <a:extLst>
              <a:ext uri="{FF2B5EF4-FFF2-40B4-BE49-F238E27FC236}">
                <a16:creationId xmlns:a16="http://schemas.microsoft.com/office/drawing/2014/main" id="{E370222D-99D8-BA44-9D66-84AE0E115268}"/>
              </a:ext>
            </a:extLst>
          </p:cNvPr>
          <p:cNvSpPr txBox="1"/>
          <p:nvPr/>
        </p:nvSpPr>
        <p:spPr>
          <a:xfrm>
            <a:off x="490126" y="1465441"/>
            <a:ext cx="8094833" cy="476194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a:solidFill>
                  <a:schemeClr val="tx1">
                    <a:lumMod val="65000"/>
                    <a:lumOff val="35000"/>
                  </a:schemeClr>
                </a:solidFill>
              </a:rPr>
              <a:t>Limit intake of added sugars </a:t>
            </a:r>
          </a:p>
          <a:p>
            <a:pPr marL="285750" indent="-285750" algn="l">
              <a:buFont typeface="Arial" panose="020B0604020202020204" pitchFamily="34" charset="0"/>
              <a:buChar char="•"/>
            </a:pPr>
            <a:r>
              <a:rPr lang="en-US" sz="1600">
                <a:solidFill>
                  <a:schemeClr val="tx1">
                    <a:lumMod val="65000"/>
                    <a:lumOff val="35000"/>
                  </a:schemeClr>
                </a:solidFill>
              </a:rPr>
              <a:t>Try to save your favorite treats for  SPECIAL OCCASIONS</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Cookies</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Cake</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Candy</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Ice Cream</a:t>
            </a:r>
          </a:p>
          <a:p>
            <a:pPr marL="285750" indent="-285750" algn="l">
              <a:buFont typeface="Arial" panose="020B0604020202020204" pitchFamily="34" charset="0"/>
              <a:buChar char="•"/>
            </a:pPr>
            <a:r>
              <a:rPr lang="en-US" sz="1600">
                <a:solidFill>
                  <a:schemeClr val="tx1">
                    <a:lumMod val="65000"/>
                    <a:lumOff val="35000"/>
                  </a:schemeClr>
                </a:solidFill>
              </a:rPr>
              <a:t>Drink mostly WATER!</a:t>
            </a:r>
          </a:p>
          <a:p>
            <a:pPr marL="285750" indent="-285750" algn="l">
              <a:buFont typeface="Arial" panose="020B0604020202020204" pitchFamily="34" charset="0"/>
              <a:buChar char="•"/>
            </a:pPr>
            <a:r>
              <a:rPr lang="en-US" sz="1600">
                <a:solidFill>
                  <a:schemeClr val="tx1">
                    <a:lumMod val="65000"/>
                    <a:lumOff val="35000"/>
                  </a:schemeClr>
                </a:solidFill>
              </a:rPr>
              <a:t>Limit your intake of:</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Soda</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Sweet teas</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Sports and energy drinks</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Fruit juice</a:t>
            </a:r>
          </a:p>
          <a:p>
            <a:pPr marL="285750" indent="-285750" algn="l">
              <a:buFont typeface="Arial" panose="020B0604020202020204" pitchFamily="34" charset="0"/>
              <a:buChar char="•"/>
            </a:pPr>
            <a:r>
              <a:rPr lang="en-US" sz="1600">
                <a:solidFill>
                  <a:schemeClr val="tx1">
                    <a:lumMod val="65000"/>
                    <a:lumOff val="35000"/>
                  </a:schemeClr>
                </a:solidFill>
              </a:rPr>
              <a:t>Eat a fruit for dessert when you are craving a sweet treat</a:t>
            </a:r>
          </a:p>
        </p:txBody>
      </p:sp>
      <p:pic>
        <p:nvPicPr>
          <p:cNvPr id="17" name="Picture 16">
            <a:extLst>
              <a:ext uri="{FF2B5EF4-FFF2-40B4-BE49-F238E27FC236}">
                <a16:creationId xmlns:a16="http://schemas.microsoft.com/office/drawing/2014/main" id="{BF51EFA0-A76C-7C44-8ED5-BB93A59F17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4024" y="213637"/>
            <a:ext cx="1620888" cy="1401346"/>
          </a:xfrm>
          <a:prstGeom prst="rect">
            <a:avLst/>
          </a:prstGeom>
        </p:spPr>
      </p:pic>
      <p:sp>
        <p:nvSpPr>
          <p:cNvPr id="4" name="LeftSub">
            <a:extLst>
              <a:ext uri="{FF2B5EF4-FFF2-40B4-BE49-F238E27FC236}">
                <a16:creationId xmlns:a16="http://schemas.microsoft.com/office/drawing/2014/main" id="{05819938-DB6F-A14B-867C-F78D568263A7}"/>
              </a:ext>
            </a:extLst>
          </p:cNvPr>
          <p:cNvSpPr txBox="1"/>
          <p:nvPr/>
        </p:nvSpPr>
        <p:spPr>
          <a:xfrm>
            <a:off x="505193" y="414823"/>
            <a:ext cx="3124253"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Added Sugars</a:t>
            </a:r>
            <a:endParaRPr lang="en-ID" sz="3600" b="1">
              <a:solidFill>
                <a:schemeClr val="tx1">
                  <a:lumMod val="65000"/>
                  <a:lumOff val="35000"/>
                </a:schemeClr>
              </a:solidFill>
            </a:endParaRPr>
          </a:p>
        </p:txBody>
      </p:sp>
      <p:pic>
        <p:nvPicPr>
          <p:cNvPr id="19" name="Picture 18">
            <a:extLst>
              <a:ext uri="{FF2B5EF4-FFF2-40B4-BE49-F238E27FC236}">
                <a16:creationId xmlns:a16="http://schemas.microsoft.com/office/drawing/2014/main" id="{B78D268D-D734-EC4D-BD17-488CA194BE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98753" y="4530827"/>
            <a:ext cx="2119606" cy="2075463"/>
          </a:xfrm>
          <a:prstGeom prst="rect">
            <a:avLst/>
          </a:prstGeom>
        </p:spPr>
      </p:pic>
      <p:pic>
        <p:nvPicPr>
          <p:cNvPr id="5" name="Picture 14" descr="Diagram&#10;&#10;Description automatically generated">
            <a:extLst>
              <a:ext uri="{FF2B5EF4-FFF2-40B4-BE49-F238E27FC236}">
                <a16:creationId xmlns:a16="http://schemas.microsoft.com/office/drawing/2014/main" id="{55879F90-196C-1D76-6ED7-4FB96124A1FF}"/>
              </a:ext>
            </a:extLst>
          </p:cNvPr>
          <p:cNvPicPr>
            <a:picLocks noChangeAspect="1"/>
          </p:cNvPicPr>
          <p:nvPr/>
        </p:nvPicPr>
        <p:blipFill>
          <a:blip r:embed="rId5"/>
          <a:stretch>
            <a:fillRect/>
          </a:stretch>
        </p:blipFill>
        <p:spPr>
          <a:xfrm>
            <a:off x="6406431" y="912091"/>
            <a:ext cx="5375135" cy="3240424"/>
          </a:xfrm>
          <a:prstGeom prst="rect">
            <a:avLst/>
          </a:prstGeom>
        </p:spPr>
      </p:pic>
    </p:spTree>
    <p:extLst>
      <p:ext uri="{BB962C8B-B14F-4D97-AF65-F5344CB8AC3E}">
        <p14:creationId xmlns:p14="http://schemas.microsoft.com/office/powerpoint/2010/main" val="3860799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piece of paper&#10;&#10;Description automatically generated">
            <a:extLst>
              <a:ext uri="{FF2B5EF4-FFF2-40B4-BE49-F238E27FC236}">
                <a16:creationId xmlns:a16="http://schemas.microsoft.com/office/drawing/2014/main" id="{96ADD6C0-A9AB-5242-855E-0D78684FE0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475" y="1125771"/>
            <a:ext cx="4501423" cy="4543047"/>
          </a:xfrm>
          <a:prstGeom prst="rect">
            <a:avLst/>
          </a:prstGeom>
        </p:spPr>
      </p:pic>
      <p:grpSp>
        <p:nvGrpSpPr>
          <p:cNvPr id="2" name="Group 1">
            <a:extLst>
              <a:ext uri="{FF2B5EF4-FFF2-40B4-BE49-F238E27FC236}">
                <a16:creationId xmlns:a16="http://schemas.microsoft.com/office/drawing/2014/main" id="{606BA705-606E-7845-80F5-DF8E97F458B5}"/>
              </a:ext>
            </a:extLst>
          </p:cNvPr>
          <p:cNvGrpSpPr/>
          <p:nvPr/>
        </p:nvGrpSpPr>
        <p:grpSpPr>
          <a:xfrm>
            <a:off x="5357099" y="2327730"/>
            <a:ext cx="5965278" cy="1969081"/>
            <a:chOff x="5302797" y="2864211"/>
            <a:chExt cx="5965278" cy="1969081"/>
          </a:xfrm>
        </p:grpSpPr>
        <p:sp>
          <p:nvSpPr>
            <p:cNvPr id="3" name="LeftSub">
              <a:extLst>
                <a:ext uri="{FF2B5EF4-FFF2-40B4-BE49-F238E27FC236}">
                  <a16:creationId xmlns:a16="http://schemas.microsoft.com/office/drawing/2014/main" id="{3E4B952D-D342-9348-B124-E633F13AF2F2}"/>
                </a:ext>
              </a:extLst>
            </p:cNvPr>
            <p:cNvSpPr txBox="1"/>
            <p:nvPr/>
          </p:nvSpPr>
          <p:spPr>
            <a:xfrm>
              <a:off x="6492134" y="2864211"/>
              <a:ext cx="3486532"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Fact or Fiction?</a:t>
              </a:r>
              <a:endParaRPr lang="en-ID" sz="3600" b="1">
                <a:solidFill>
                  <a:schemeClr val="tx1">
                    <a:lumMod val="65000"/>
                    <a:lumOff val="35000"/>
                  </a:schemeClr>
                </a:solidFill>
              </a:endParaRPr>
            </a:p>
          </p:txBody>
        </p:sp>
        <p:sp>
          <p:nvSpPr>
            <p:cNvPr id="4" name="Center Text Body">
              <a:extLst>
                <a:ext uri="{FF2B5EF4-FFF2-40B4-BE49-F238E27FC236}">
                  <a16:creationId xmlns:a16="http://schemas.microsoft.com/office/drawing/2014/main" id="{85EC5C5E-123E-4A4A-AE7A-EA933D386282}"/>
                </a:ext>
              </a:extLst>
            </p:cNvPr>
            <p:cNvSpPr txBox="1"/>
            <p:nvPr/>
          </p:nvSpPr>
          <p:spPr>
            <a:xfrm>
              <a:off x="5302797" y="3764602"/>
              <a:ext cx="5965278" cy="1068690"/>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lvl="0" algn="ctr"/>
              <a:r>
                <a:rPr lang="en-US" sz="1600" dirty="0">
                  <a:solidFill>
                    <a:schemeClr val="tx1">
                      <a:lumMod val="65000"/>
                      <a:lumOff val="35000"/>
                    </a:schemeClr>
                  </a:solidFill>
                </a:rPr>
                <a:t>On a nutrition facts label, ingredients are listed in descending order by weight and quantity (the amount of the ingredient that is in the particular food).</a:t>
              </a:r>
              <a:endParaRPr lang="en-US" dirty="0"/>
            </a:p>
          </p:txBody>
        </p:sp>
      </p:grpSp>
    </p:spTree>
    <p:extLst>
      <p:ext uri="{BB962C8B-B14F-4D97-AF65-F5344CB8AC3E}">
        <p14:creationId xmlns:p14="http://schemas.microsoft.com/office/powerpoint/2010/main" val="296026600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A4438E0-13F0-FB4B-8027-60B81A62D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642" y="246429"/>
            <a:ext cx="5302328" cy="6365141"/>
          </a:xfrm>
          <a:prstGeom prst="rect">
            <a:avLst/>
          </a:prstGeom>
        </p:spPr>
      </p:pic>
      <p:grpSp>
        <p:nvGrpSpPr>
          <p:cNvPr id="8" name="Group 7">
            <a:extLst>
              <a:ext uri="{FF2B5EF4-FFF2-40B4-BE49-F238E27FC236}">
                <a16:creationId xmlns:a16="http://schemas.microsoft.com/office/drawing/2014/main" id="{C7F467BB-5032-9343-9804-1CA2BC0F5961}"/>
              </a:ext>
            </a:extLst>
          </p:cNvPr>
          <p:cNvGrpSpPr/>
          <p:nvPr/>
        </p:nvGrpSpPr>
        <p:grpSpPr>
          <a:xfrm>
            <a:off x="6435884" y="699821"/>
            <a:ext cx="5965278" cy="3561798"/>
            <a:chOff x="5302797" y="1236302"/>
            <a:chExt cx="5965278" cy="3561798"/>
          </a:xfrm>
        </p:grpSpPr>
        <p:sp>
          <p:nvSpPr>
            <p:cNvPr id="9" name="LeftSub">
              <a:extLst>
                <a:ext uri="{FF2B5EF4-FFF2-40B4-BE49-F238E27FC236}">
                  <a16:creationId xmlns:a16="http://schemas.microsoft.com/office/drawing/2014/main" id="{A0378009-CF72-C148-9FD8-34E39C42EB2F}"/>
                </a:ext>
              </a:extLst>
            </p:cNvPr>
            <p:cNvSpPr txBox="1"/>
            <p:nvPr/>
          </p:nvSpPr>
          <p:spPr>
            <a:xfrm>
              <a:off x="5302797" y="1236302"/>
              <a:ext cx="3579891"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Ingredients List</a:t>
              </a:r>
              <a:endParaRPr lang="en-ID" sz="3600" b="1">
                <a:solidFill>
                  <a:schemeClr val="tx1">
                    <a:lumMod val="65000"/>
                    <a:lumOff val="35000"/>
                  </a:schemeClr>
                </a:solidFill>
              </a:endParaRPr>
            </a:p>
          </p:txBody>
        </p:sp>
        <p:sp>
          <p:nvSpPr>
            <p:cNvPr id="10" name="Center Text Body">
              <a:extLst>
                <a:ext uri="{FF2B5EF4-FFF2-40B4-BE49-F238E27FC236}">
                  <a16:creationId xmlns:a16="http://schemas.microsoft.com/office/drawing/2014/main" id="{C4E7B243-08D0-694F-B9B7-D370D5220E61}"/>
                </a:ext>
              </a:extLst>
            </p:cNvPr>
            <p:cNvSpPr txBox="1"/>
            <p:nvPr/>
          </p:nvSpPr>
          <p:spPr>
            <a:xfrm>
              <a:off x="5302797" y="2252147"/>
              <a:ext cx="5965278" cy="2545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a:solidFill>
                    <a:schemeClr val="tx1">
                      <a:lumMod val="65000"/>
                      <a:lumOff val="35000"/>
                    </a:schemeClr>
                  </a:solidFill>
                </a:rPr>
                <a:t>What is the first ingredient? </a:t>
              </a:r>
            </a:p>
            <a:p>
              <a:pPr marL="285750" indent="-285750" algn="l">
                <a:buFont typeface="Arial" panose="020B0604020202020204" pitchFamily="34" charset="0"/>
                <a:buChar char="•"/>
              </a:pPr>
              <a:r>
                <a:rPr lang="en-US" sz="1600">
                  <a:solidFill>
                    <a:schemeClr val="tx1">
                      <a:lumMod val="65000"/>
                      <a:lumOff val="35000"/>
                    </a:schemeClr>
                  </a:solidFill>
                </a:rPr>
                <a:t>This product contains the most of this ingredient</a:t>
              </a:r>
            </a:p>
            <a:p>
              <a:pPr marL="285750" indent="-285750" algn="l">
                <a:buFont typeface="Arial" panose="020B0604020202020204" pitchFamily="34" charset="0"/>
                <a:buChar char="•"/>
              </a:pPr>
              <a:r>
                <a:rPr lang="en-US" sz="1600">
                  <a:solidFill>
                    <a:schemeClr val="tx1">
                      <a:lumMod val="65000"/>
                      <a:lumOff val="35000"/>
                    </a:schemeClr>
                  </a:solidFill>
                </a:rPr>
                <a:t> The next ingredient listed is sugar</a:t>
              </a:r>
            </a:p>
            <a:p>
              <a:pPr marL="285750" indent="-285750" algn="l">
                <a:buFont typeface="Arial" panose="020B0604020202020204" pitchFamily="34" charset="0"/>
                <a:buChar char="•"/>
              </a:pPr>
              <a:r>
                <a:rPr lang="en-US" sz="1600">
                  <a:solidFill>
                    <a:schemeClr val="tx1">
                      <a:lumMod val="65000"/>
                      <a:lumOff val="35000"/>
                    </a:schemeClr>
                  </a:solidFill>
                </a:rPr>
                <a:t>That means the second highest ingredient is sugar</a:t>
              </a:r>
            </a:p>
            <a:p>
              <a:pPr marL="285750" indent="-285750" algn="l">
                <a:buFont typeface="Arial" panose="020B0604020202020204" pitchFamily="34" charset="0"/>
                <a:buChar char="•"/>
              </a:pPr>
              <a:r>
                <a:rPr lang="en-US" sz="1600">
                  <a:solidFill>
                    <a:schemeClr val="tx1">
                      <a:lumMod val="65000"/>
                      <a:lumOff val="35000"/>
                    </a:schemeClr>
                  </a:solidFill>
                </a:rPr>
                <a:t>Try choosing foods where sugar is not in the top three ingredients</a:t>
              </a:r>
            </a:p>
            <a:p>
              <a:pPr marL="285750" indent="-285750" algn="l">
                <a:buFont typeface="Arial" panose="020B0604020202020204" pitchFamily="34" charset="0"/>
                <a:buChar char="•"/>
              </a:pPr>
              <a:endParaRPr lang="en-US" sz="1600">
                <a:solidFill>
                  <a:schemeClr val="tx1">
                    <a:lumMod val="65000"/>
                    <a:lumOff val="35000"/>
                  </a:schemeClr>
                </a:solidFill>
              </a:endParaRPr>
            </a:p>
          </p:txBody>
        </p:sp>
      </p:grpSp>
      <p:pic>
        <p:nvPicPr>
          <p:cNvPr id="12" name="Picture 11">
            <a:extLst>
              <a:ext uri="{FF2B5EF4-FFF2-40B4-BE49-F238E27FC236}">
                <a16:creationId xmlns:a16="http://schemas.microsoft.com/office/drawing/2014/main" id="{566C8E7D-113D-F245-B1E0-6B3DBB018A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85713" y="946904"/>
            <a:ext cx="546100" cy="495300"/>
          </a:xfrm>
          <a:prstGeom prst="rect">
            <a:avLst/>
          </a:prstGeom>
        </p:spPr>
      </p:pic>
    </p:spTree>
    <p:extLst>
      <p:ext uri="{BB962C8B-B14F-4D97-AF65-F5344CB8AC3E}">
        <p14:creationId xmlns:p14="http://schemas.microsoft.com/office/powerpoint/2010/main" val="156815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33F303-8EFF-3E41-B432-23165534AB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9438" y="473452"/>
            <a:ext cx="3296788" cy="5911096"/>
          </a:xfrm>
          <a:prstGeom prst="rect">
            <a:avLst/>
          </a:prstGeom>
        </p:spPr>
      </p:pic>
      <p:sp>
        <p:nvSpPr>
          <p:cNvPr id="10" name="Center Text Body">
            <a:extLst>
              <a:ext uri="{FF2B5EF4-FFF2-40B4-BE49-F238E27FC236}">
                <a16:creationId xmlns:a16="http://schemas.microsoft.com/office/drawing/2014/main" id="{9F349BD6-5E01-BF43-B35B-12066F1D26CD}"/>
              </a:ext>
            </a:extLst>
          </p:cNvPr>
          <p:cNvSpPr txBox="1"/>
          <p:nvPr/>
        </p:nvSpPr>
        <p:spPr>
          <a:xfrm>
            <a:off x="546847" y="979110"/>
            <a:ext cx="1318035" cy="43088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lnSpc>
                <a:spcPct val="100000"/>
              </a:lnSpc>
            </a:pPr>
            <a:r>
              <a:rPr lang="en-US">
                <a:solidFill>
                  <a:schemeClr val="tx2"/>
                </a:solidFill>
              </a:rPr>
              <a:t>Serving </a:t>
            </a:r>
            <a:br>
              <a:rPr lang="en-US">
                <a:solidFill>
                  <a:schemeClr val="tx2"/>
                </a:solidFill>
              </a:rPr>
            </a:br>
            <a:r>
              <a:rPr lang="en-US">
                <a:solidFill>
                  <a:schemeClr val="tx2"/>
                </a:solidFill>
              </a:rPr>
              <a:t>Information</a:t>
            </a:r>
          </a:p>
        </p:txBody>
      </p:sp>
      <p:sp>
        <p:nvSpPr>
          <p:cNvPr id="11" name="Center Text Body">
            <a:extLst>
              <a:ext uri="{FF2B5EF4-FFF2-40B4-BE49-F238E27FC236}">
                <a16:creationId xmlns:a16="http://schemas.microsoft.com/office/drawing/2014/main" id="{CC4FA40B-614A-744E-A4CF-3B27007EBF37}"/>
              </a:ext>
            </a:extLst>
          </p:cNvPr>
          <p:cNvSpPr txBox="1"/>
          <p:nvPr/>
        </p:nvSpPr>
        <p:spPr>
          <a:xfrm>
            <a:off x="546846" y="1860044"/>
            <a:ext cx="1318035" cy="21544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lnSpc>
                <a:spcPct val="100000"/>
              </a:lnSpc>
            </a:pPr>
            <a:r>
              <a:rPr lang="en-US">
                <a:solidFill>
                  <a:schemeClr val="tx2"/>
                </a:solidFill>
              </a:rPr>
              <a:t>Calories</a:t>
            </a:r>
          </a:p>
        </p:txBody>
      </p:sp>
      <p:sp>
        <p:nvSpPr>
          <p:cNvPr id="12" name="Center Text Body">
            <a:extLst>
              <a:ext uri="{FF2B5EF4-FFF2-40B4-BE49-F238E27FC236}">
                <a16:creationId xmlns:a16="http://schemas.microsoft.com/office/drawing/2014/main" id="{08A12491-EDA7-794C-A5C3-EBB13086F1FF}"/>
              </a:ext>
            </a:extLst>
          </p:cNvPr>
          <p:cNvSpPr txBox="1"/>
          <p:nvPr/>
        </p:nvSpPr>
        <p:spPr>
          <a:xfrm>
            <a:off x="548640" y="4017709"/>
            <a:ext cx="1318035" cy="21544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lnSpc>
                <a:spcPct val="100000"/>
              </a:lnSpc>
            </a:pPr>
            <a:r>
              <a:rPr lang="en-US">
                <a:solidFill>
                  <a:schemeClr val="tx2"/>
                </a:solidFill>
              </a:rPr>
              <a:t>Nutrients</a:t>
            </a:r>
          </a:p>
        </p:txBody>
      </p:sp>
      <p:sp>
        <p:nvSpPr>
          <p:cNvPr id="13" name="Center Text Body">
            <a:extLst>
              <a:ext uri="{FF2B5EF4-FFF2-40B4-BE49-F238E27FC236}">
                <a16:creationId xmlns:a16="http://schemas.microsoft.com/office/drawing/2014/main" id="{551BB19E-1114-F447-A0DF-76FAEB85E4DF}"/>
              </a:ext>
            </a:extLst>
          </p:cNvPr>
          <p:cNvSpPr txBox="1"/>
          <p:nvPr/>
        </p:nvSpPr>
        <p:spPr>
          <a:xfrm>
            <a:off x="6621741" y="2092681"/>
            <a:ext cx="4078342" cy="64633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lnSpc>
                <a:spcPct val="100000"/>
              </a:lnSpc>
            </a:pPr>
            <a:r>
              <a:rPr lang="en-US">
                <a:solidFill>
                  <a:schemeClr val="tx2"/>
                </a:solidFill>
              </a:rPr>
              <a:t>Quick Guide to percent Daily Value (%DV)</a:t>
            </a:r>
          </a:p>
          <a:p>
            <a:pPr algn="l">
              <a:lnSpc>
                <a:spcPct val="100000"/>
              </a:lnSpc>
            </a:pPr>
            <a:r>
              <a:rPr lang="en-US">
                <a:solidFill>
                  <a:schemeClr val="tx2"/>
                </a:solidFill>
              </a:rPr>
              <a:t>5% or less is low</a:t>
            </a:r>
          </a:p>
          <a:p>
            <a:pPr algn="l">
              <a:lnSpc>
                <a:spcPct val="100000"/>
              </a:lnSpc>
            </a:pPr>
            <a:r>
              <a:rPr lang="en-US">
                <a:solidFill>
                  <a:schemeClr val="tx2"/>
                </a:solidFill>
              </a:rPr>
              <a:t>20% or more is high</a:t>
            </a:r>
          </a:p>
        </p:txBody>
      </p:sp>
      <p:sp>
        <p:nvSpPr>
          <p:cNvPr id="15" name="Chevron 14">
            <a:extLst>
              <a:ext uri="{FF2B5EF4-FFF2-40B4-BE49-F238E27FC236}">
                <a16:creationId xmlns:a16="http://schemas.microsoft.com/office/drawing/2014/main" id="{D2BA4D1E-C38B-2E40-B7B4-CCE16BDC1BC5}"/>
              </a:ext>
            </a:extLst>
          </p:cNvPr>
          <p:cNvSpPr/>
          <p:nvPr/>
        </p:nvSpPr>
        <p:spPr>
          <a:xfrm>
            <a:off x="1712045" y="973614"/>
            <a:ext cx="430887" cy="430887"/>
          </a:xfrm>
          <a:prstGeom prst="chevron">
            <a:avLst/>
          </a:prstGeom>
          <a:solidFill>
            <a:srgbClr val="C9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Chevron 16">
            <a:extLst>
              <a:ext uri="{FF2B5EF4-FFF2-40B4-BE49-F238E27FC236}">
                <a16:creationId xmlns:a16="http://schemas.microsoft.com/office/drawing/2014/main" id="{F14083D8-459D-464D-8091-D940EF92014C}"/>
              </a:ext>
            </a:extLst>
          </p:cNvPr>
          <p:cNvSpPr/>
          <p:nvPr/>
        </p:nvSpPr>
        <p:spPr>
          <a:xfrm>
            <a:off x="1712045" y="1715666"/>
            <a:ext cx="430887" cy="430887"/>
          </a:xfrm>
          <a:prstGeom prst="chevron">
            <a:avLst/>
          </a:prstGeom>
          <a:solidFill>
            <a:srgbClr val="C9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Chevron 17">
            <a:extLst>
              <a:ext uri="{FF2B5EF4-FFF2-40B4-BE49-F238E27FC236}">
                <a16:creationId xmlns:a16="http://schemas.microsoft.com/office/drawing/2014/main" id="{14F147E4-2E5B-7841-9A3F-45636F1244CD}"/>
              </a:ext>
            </a:extLst>
          </p:cNvPr>
          <p:cNvSpPr/>
          <p:nvPr/>
        </p:nvSpPr>
        <p:spPr>
          <a:xfrm>
            <a:off x="1708355" y="3909987"/>
            <a:ext cx="430887" cy="430887"/>
          </a:xfrm>
          <a:prstGeom prst="chevron">
            <a:avLst/>
          </a:prstGeom>
          <a:solidFill>
            <a:srgbClr val="C9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Chevron 18">
            <a:extLst>
              <a:ext uri="{FF2B5EF4-FFF2-40B4-BE49-F238E27FC236}">
                <a16:creationId xmlns:a16="http://schemas.microsoft.com/office/drawing/2014/main" id="{80B11625-DCD4-3D4D-BFC8-F8B72BCA57FE}"/>
              </a:ext>
            </a:extLst>
          </p:cNvPr>
          <p:cNvSpPr/>
          <p:nvPr/>
        </p:nvSpPr>
        <p:spPr>
          <a:xfrm flipH="1">
            <a:off x="5913315" y="2146553"/>
            <a:ext cx="430887" cy="430887"/>
          </a:xfrm>
          <a:prstGeom prst="chevron">
            <a:avLst/>
          </a:prstGeom>
          <a:solidFill>
            <a:srgbClr val="C9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66989210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able, sitting, cup, food&#10;&#10;Description automatically generated">
            <a:extLst>
              <a:ext uri="{FF2B5EF4-FFF2-40B4-BE49-F238E27FC236}">
                <a16:creationId xmlns:a16="http://schemas.microsoft.com/office/drawing/2014/main" id="{42060322-B996-574C-90D8-D94833F592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369" y="923733"/>
            <a:ext cx="5270807" cy="5271223"/>
          </a:xfrm>
          <a:prstGeom prst="rect">
            <a:avLst/>
          </a:prstGeom>
        </p:spPr>
      </p:pic>
      <p:sp>
        <p:nvSpPr>
          <p:cNvPr id="4" name="LeftSub">
            <a:extLst>
              <a:ext uri="{FF2B5EF4-FFF2-40B4-BE49-F238E27FC236}">
                <a16:creationId xmlns:a16="http://schemas.microsoft.com/office/drawing/2014/main" id="{0D741A8D-CD0E-1041-9B43-B6F79EC721BF}"/>
              </a:ext>
            </a:extLst>
          </p:cNvPr>
          <p:cNvSpPr txBox="1"/>
          <p:nvPr/>
        </p:nvSpPr>
        <p:spPr>
          <a:xfrm>
            <a:off x="796498" y="436329"/>
            <a:ext cx="6165086" cy="907428"/>
          </a:xfrm>
          <a:prstGeom prst="rect">
            <a:avLst/>
          </a:prstGeom>
          <a:noFill/>
        </p:spPr>
        <p:txBody>
          <a:bodyPr wrap="none" lIns="0" tIns="0" rIns="0" bIns="0" rtlCol="0">
            <a:spAutoFit/>
          </a:bodyPr>
          <a:lstStyle/>
          <a:p>
            <a:pPr>
              <a:lnSpc>
                <a:spcPct val="150000"/>
              </a:lnSpc>
            </a:pPr>
            <a:r>
              <a:rPr lang="en-US" sz="4400" b="1">
                <a:solidFill>
                  <a:schemeClr val="tx1">
                    <a:lumMod val="65000"/>
                    <a:lumOff val="35000"/>
                  </a:schemeClr>
                </a:solidFill>
              </a:rPr>
              <a:t>How about Fast Food?</a:t>
            </a:r>
            <a:endParaRPr lang="en-ID" sz="4400" b="1">
              <a:solidFill>
                <a:schemeClr val="tx1">
                  <a:lumMod val="65000"/>
                  <a:lumOff val="35000"/>
                </a:schemeClr>
              </a:solidFill>
            </a:endParaRPr>
          </a:p>
        </p:txBody>
      </p:sp>
      <p:sp>
        <p:nvSpPr>
          <p:cNvPr id="10" name="Center Text Body">
            <a:extLst>
              <a:ext uri="{FF2B5EF4-FFF2-40B4-BE49-F238E27FC236}">
                <a16:creationId xmlns:a16="http://schemas.microsoft.com/office/drawing/2014/main" id="{A086CB97-467F-5C41-82CE-E6ECE1A72949}"/>
              </a:ext>
            </a:extLst>
          </p:cNvPr>
          <p:cNvSpPr txBox="1"/>
          <p:nvPr/>
        </p:nvSpPr>
        <p:spPr>
          <a:xfrm>
            <a:off x="844441" y="4431894"/>
            <a:ext cx="5965278" cy="3299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600">
                <a:solidFill>
                  <a:schemeClr val="tx1">
                    <a:lumMod val="65000"/>
                    <a:lumOff val="35000"/>
                  </a:schemeClr>
                </a:solidFill>
              </a:rPr>
              <a:t>Danielle – Nutrition College Student</a:t>
            </a:r>
          </a:p>
        </p:txBody>
      </p:sp>
      <p:pic>
        <p:nvPicPr>
          <p:cNvPr id="3" name="Picture 2" descr="A person smiling for the camera&#10;&#10;Description automatically generated">
            <a:extLst>
              <a:ext uri="{FF2B5EF4-FFF2-40B4-BE49-F238E27FC236}">
                <a16:creationId xmlns:a16="http://schemas.microsoft.com/office/drawing/2014/main" id="{E75CAF64-AC42-7140-A0A0-0295F00CED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3714" y="1802765"/>
            <a:ext cx="4569991" cy="2479421"/>
          </a:xfrm>
          <a:prstGeom prst="rect">
            <a:avLst/>
          </a:prstGeom>
        </p:spPr>
      </p:pic>
      <p:sp>
        <p:nvSpPr>
          <p:cNvPr id="12" name="Rectangle 11">
            <a:extLst>
              <a:ext uri="{FF2B5EF4-FFF2-40B4-BE49-F238E27FC236}">
                <a16:creationId xmlns:a16="http://schemas.microsoft.com/office/drawing/2014/main" id="{6BC4BC4D-7BB8-194E-AA37-30135C61C78E}"/>
              </a:ext>
            </a:extLst>
          </p:cNvPr>
          <p:cNvSpPr/>
          <p:nvPr/>
        </p:nvSpPr>
        <p:spPr>
          <a:xfrm>
            <a:off x="833646" y="4820115"/>
            <a:ext cx="6096000" cy="738664"/>
          </a:xfrm>
          <a:prstGeom prst="rect">
            <a:avLst/>
          </a:prstGeom>
        </p:spPr>
        <p:txBody>
          <a:bodyPr wrap="square" lIns="91440" tIns="45720" rIns="91440" bIns="45720" anchor="t">
            <a:spAutoFit/>
          </a:bodyPr>
          <a:lstStyle/>
          <a:p>
            <a:pPr algn="ctr"/>
            <a:r>
              <a:rPr lang="en-US" sz="1400" dirty="0">
                <a:solidFill>
                  <a:schemeClr val="tx2">
                    <a:lumMod val="60000"/>
                    <a:lumOff val="40000"/>
                  </a:schemeClr>
                </a:solidFill>
                <a:latin typeface="Open Sans"/>
                <a:ea typeface="Open Sans"/>
                <a:cs typeface="Open Sans"/>
                <a:hlinkClick r:id="rId5">
                  <a:extLst>
                    <a:ext uri="{A12FA001-AC4F-418D-AE19-62706E023703}">
                      <ahyp:hlinkClr xmlns:ahyp="http://schemas.microsoft.com/office/drawing/2018/hyperlinkcolor" val="tx"/>
                    </a:ext>
                  </a:extLst>
                </a:hlinkClick>
              </a:rPr>
              <a:t>https://health.utah.edu/nutrition-integrative-physiology</a:t>
            </a:r>
            <a:endParaRPr lang="en-US" dirty="0">
              <a:solidFill>
                <a:schemeClr val="tx2">
                  <a:lumMod val="60000"/>
                  <a:lumOff val="40000"/>
                </a:schemeClr>
              </a:solidFill>
              <a:latin typeface="Open Sans"/>
              <a:ea typeface="Open Sans"/>
              <a:cs typeface="Open Sans"/>
            </a:endParaRPr>
          </a:p>
          <a:p>
            <a:pPr algn="ctr"/>
            <a:r>
              <a:rPr lang="en-US" sz="1400" dirty="0">
                <a:solidFill>
                  <a:schemeClr val="tx2">
                    <a:lumMod val="60000"/>
                    <a:lumOff val="40000"/>
                  </a:schemeClr>
                </a:solidFill>
                <a:latin typeface="Open Sans"/>
                <a:ea typeface="Open Sans"/>
                <a:cs typeface="Open Sans"/>
                <a:hlinkClick r:id="rId5">
                  <a:extLst>
                    <a:ext uri="{A12FA001-AC4F-418D-AE19-62706E023703}">
                      <ahyp:hlinkClr xmlns:ahyp="http://schemas.microsoft.com/office/drawing/2018/hyperlinkcolor" val="tx"/>
                    </a:ext>
                  </a:extLst>
                </a:hlinkClick>
              </a:rPr>
              <a:t>/community-outreach/utah-center-community-nutrition</a:t>
            </a:r>
          </a:p>
          <a:p>
            <a:pPr algn="ctr"/>
            <a:r>
              <a:rPr lang="en-US" sz="1400" dirty="0">
                <a:solidFill>
                  <a:schemeClr val="tx2">
                    <a:lumMod val="60000"/>
                    <a:lumOff val="40000"/>
                  </a:schemeClr>
                </a:solidFill>
                <a:latin typeface="Open Sans"/>
                <a:ea typeface="Open Sans"/>
                <a:cs typeface="Open Sans"/>
                <a:hlinkClick r:id="rId5">
                  <a:extLst>
                    <a:ext uri="{A12FA001-AC4F-418D-AE19-62706E023703}">
                      <ahyp:hlinkClr xmlns:ahyp="http://schemas.microsoft.com/office/drawing/2018/hyperlinkcolor" val="tx"/>
                    </a:ext>
                  </a:extLst>
                </a:hlinkClick>
              </a:rPr>
              <a:t>/clinical-nutrition-resources</a:t>
            </a:r>
            <a:endParaRPr lang="en-US" sz="1400" dirty="0">
              <a:solidFill>
                <a:schemeClr val="tx2">
                  <a:lumMod val="60000"/>
                  <a:lumOff val="40000"/>
                </a:schemeClr>
              </a:solidFill>
              <a:latin typeface="Open Sans"/>
              <a:ea typeface="Open Sans"/>
              <a:cs typeface="Open Sans"/>
            </a:endParaRPr>
          </a:p>
        </p:txBody>
      </p:sp>
    </p:spTree>
    <p:extLst>
      <p:ext uri="{BB962C8B-B14F-4D97-AF65-F5344CB8AC3E}">
        <p14:creationId xmlns:p14="http://schemas.microsoft.com/office/powerpoint/2010/main" val="99192352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posing for the camera&#10;&#10;Description automatically generated">
            <a:extLst>
              <a:ext uri="{FF2B5EF4-FFF2-40B4-BE49-F238E27FC236}">
                <a16:creationId xmlns:a16="http://schemas.microsoft.com/office/drawing/2014/main" id="{6A13EF4C-ABF1-DA41-A90B-B7DE7DAE61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3588" cy="6909088"/>
          </a:xfrm>
          <a:prstGeom prst="rect">
            <a:avLst/>
          </a:prstGeom>
        </p:spPr>
      </p:pic>
      <p:sp>
        <p:nvSpPr>
          <p:cNvPr id="2" name="Center Text Body">
            <a:extLst>
              <a:ext uri="{FF2B5EF4-FFF2-40B4-BE49-F238E27FC236}">
                <a16:creationId xmlns:a16="http://schemas.microsoft.com/office/drawing/2014/main" id="{D908D1BD-6EF7-4B46-94AF-8573264D2B3E}"/>
              </a:ext>
            </a:extLst>
          </p:cNvPr>
          <p:cNvSpPr txBox="1"/>
          <p:nvPr/>
        </p:nvSpPr>
        <p:spPr>
          <a:xfrm>
            <a:off x="7812502" y="1838905"/>
            <a:ext cx="4729471" cy="4761945"/>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algn="l">
              <a:lnSpc>
                <a:spcPct val="300000"/>
              </a:lnSpc>
            </a:pPr>
            <a:r>
              <a:rPr lang="en-US" sz="1600" dirty="0">
                <a:solidFill>
                  <a:schemeClr val="tx1">
                    <a:lumMod val="65000"/>
                    <a:lumOff val="35000"/>
                  </a:schemeClr>
                </a:solidFill>
              </a:rPr>
              <a:t>Specific</a:t>
            </a:r>
            <a:endParaRPr lang="en-US" sz="2800" dirty="0">
              <a:solidFill>
                <a:schemeClr val="tx1">
                  <a:lumMod val="65000"/>
                  <a:lumOff val="35000"/>
                </a:schemeClr>
              </a:solidFill>
            </a:endParaRPr>
          </a:p>
          <a:p>
            <a:pPr algn="l">
              <a:lnSpc>
                <a:spcPct val="300000"/>
              </a:lnSpc>
            </a:pPr>
            <a:r>
              <a:rPr lang="en-US" sz="1600" dirty="0">
                <a:solidFill>
                  <a:schemeClr val="tx1">
                    <a:lumMod val="65000"/>
                    <a:lumOff val="35000"/>
                  </a:schemeClr>
                </a:solidFill>
              </a:rPr>
              <a:t>Measurable</a:t>
            </a:r>
            <a:endParaRPr lang="en-US" sz="1600" dirty="0">
              <a:solidFill>
                <a:schemeClr val="tx1">
                  <a:lumMod val="65000"/>
                  <a:lumOff val="35000"/>
                </a:schemeClr>
              </a:solidFill>
              <a:ea typeface="Open Sans"/>
              <a:cs typeface="Open Sans"/>
            </a:endParaRPr>
          </a:p>
          <a:p>
            <a:pPr algn="l">
              <a:lnSpc>
                <a:spcPct val="300000"/>
              </a:lnSpc>
            </a:pPr>
            <a:r>
              <a:rPr lang="en-US" sz="1600" dirty="0">
                <a:solidFill>
                  <a:schemeClr val="tx1">
                    <a:lumMod val="65000"/>
                    <a:lumOff val="35000"/>
                  </a:schemeClr>
                </a:solidFill>
              </a:rPr>
              <a:t>Achievable</a:t>
            </a:r>
            <a:endParaRPr lang="en-US" sz="1600" dirty="0">
              <a:solidFill>
                <a:schemeClr val="tx1">
                  <a:lumMod val="65000"/>
                  <a:lumOff val="35000"/>
                </a:schemeClr>
              </a:solidFill>
              <a:ea typeface="Open Sans"/>
              <a:cs typeface="Open Sans"/>
            </a:endParaRPr>
          </a:p>
          <a:p>
            <a:pPr algn="l">
              <a:lnSpc>
                <a:spcPct val="300000"/>
              </a:lnSpc>
            </a:pPr>
            <a:r>
              <a:rPr lang="en-US" sz="1600" dirty="0">
                <a:solidFill>
                  <a:schemeClr val="tx1">
                    <a:lumMod val="65000"/>
                    <a:lumOff val="35000"/>
                  </a:schemeClr>
                </a:solidFill>
              </a:rPr>
              <a:t>Relevant</a:t>
            </a:r>
            <a:endParaRPr lang="en-US" sz="1600" dirty="0">
              <a:solidFill>
                <a:schemeClr val="tx1">
                  <a:lumMod val="65000"/>
                  <a:lumOff val="35000"/>
                </a:schemeClr>
              </a:solidFill>
              <a:ea typeface="Open Sans"/>
              <a:cs typeface="Open Sans"/>
            </a:endParaRPr>
          </a:p>
          <a:p>
            <a:pPr algn="l">
              <a:lnSpc>
                <a:spcPct val="300000"/>
              </a:lnSpc>
            </a:pPr>
            <a:r>
              <a:rPr lang="en-US" sz="1600" dirty="0">
                <a:solidFill>
                  <a:schemeClr val="tx1">
                    <a:lumMod val="65000"/>
                    <a:lumOff val="35000"/>
                  </a:schemeClr>
                </a:solidFill>
              </a:rPr>
              <a:t>Time-Bound</a:t>
            </a:r>
            <a:endParaRPr lang="en-US" sz="1600" dirty="0">
              <a:solidFill>
                <a:schemeClr val="tx1">
                  <a:lumMod val="65000"/>
                  <a:lumOff val="35000"/>
                </a:schemeClr>
              </a:solidFill>
              <a:ea typeface="Open Sans"/>
              <a:cs typeface="Open Sans"/>
            </a:endParaRPr>
          </a:p>
          <a:p>
            <a:pPr algn="l"/>
            <a:endParaRPr lang="en-US" sz="1600">
              <a:solidFill>
                <a:schemeClr val="tx1">
                  <a:lumMod val="65000"/>
                  <a:lumOff val="35000"/>
                </a:schemeClr>
              </a:solidFill>
            </a:endParaRPr>
          </a:p>
          <a:p>
            <a:pPr algn="l"/>
            <a:r>
              <a:rPr lang="en-US" sz="1600" dirty="0">
                <a:solidFill>
                  <a:schemeClr val="tx1">
                    <a:lumMod val="65000"/>
                    <a:lumOff val="35000"/>
                  </a:schemeClr>
                </a:solidFill>
              </a:rPr>
              <a:t>Example: I will eat 1 serving of vegetables </a:t>
            </a:r>
            <a:br>
              <a:rPr lang="en-US" sz="1600" dirty="0"/>
            </a:br>
            <a:r>
              <a:rPr lang="en-US" sz="1600" dirty="0">
                <a:solidFill>
                  <a:schemeClr val="tx1">
                    <a:lumMod val="65000"/>
                    <a:lumOff val="35000"/>
                  </a:schemeClr>
                </a:solidFill>
              </a:rPr>
              <a:t>with lunch 5 days a week for 1 month.</a:t>
            </a:r>
            <a:endParaRPr lang="en-US" sz="1600" dirty="0">
              <a:solidFill>
                <a:schemeClr val="tx1">
                  <a:lumMod val="65000"/>
                  <a:lumOff val="35000"/>
                </a:schemeClr>
              </a:solidFill>
              <a:ea typeface="Open Sans"/>
              <a:cs typeface="Open Sans"/>
            </a:endParaRPr>
          </a:p>
        </p:txBody>
      </p:sp>
      <p:sp>
        <p:nvSpPr>
          <p:cNvPr id="3" name="LeftSub">
            <a:extLst>
              <a:ext uri="{FF2B5EF4-FFF2-40B4-BE49-F238E27FC236}">
                <a16:creationId xmlns:a16="http://schemas.microsoft.com/office/drawing/2014/main" id="{A51655B2-C93F-1D48-A813-5E620190D617}"/>
              </a:ext>
            </a:extLst>
          </p:cNvPr>
          <p:cNvSpPr txBox="1"/>
          <p:nvPr/>
        </p:nvSpPr>
        <p:spPr>
          <a:xfrm>
            <a:off x="6323786" y="933649"/>
            <a:ext cx="4860690"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Creating Smart Goals</a:t>
            </a:r>
            <a:endParaRPr lang="en-ID" sz="3600" b="1">
              <a:solidFill>
                <a:schemeClr val="tx1">
                  <a:lumMod val="65000"/>
                  <a:lumOff val="35000"/>
                </a:schemeClr>
              </a:solidFill>
            </a:endParaRPr>
          </a:p>
        </p:txBody>
      </p:sp>
      <p:pic>
        <p:nvPicPr>
          <p:cNvPr id="5" name="Picture 4">
            <a:extLst>
              <a:ext uri="{FF2B5EF4-FFF2-40B4-BE49-F238E27FC236}">
                <a16:creationId xmlns:a16="http://schemas.microsoft.com/office/drawing/2014/main" id="{91CB1A42-5D6A-124E-B1BE-12E7C25E54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3865" y="1986798"/>
            <a:ext cx="468528" cy="585660"/>
          </a:xfrm>
          <a:prstGeom prst="rect">
            <a:avLst/>
          </a:prstGeom>
        </p:spPr>
      </p:pic>
      <p:pic>
        <p:nvPicPr>
          <p:cNvPr id="7" name="Picture 6">
            <a:extLst>
              <a:ext uri="{FF2B5EF4-FFF2-40B4-BE49-F238E27FC236}">
                <a16:creationId xmlns:a16="http://schemas.microsoft.com/office/drawing/2014/main" id="{E96AB0D0-FD23-CE41-8060-3EB36714E3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7492" y="2728432"/>
            <a:ext cx="707296" cy="585659"/>
          </a:xfrm>
          <a:prstGeom prst="rect">
            <a:avLst/>
          </a:prstGeom>
        </p:spPr>
      </p:pic>
      <p:pic>
        <p:nvPicPr>
          <p:cNvPr id="9" name="Picture 8">
            <a:extLst>
              <a:ext uri="{FF2B5EF4-FFF2-40B4-BE49-F238E27FC236}">
                <a16:creationId xmlns:a16="http://schemas.microsoft.com/office/drawing/2014/main" id="{C36BB707-FAB7-DD4D-A327-54BB059B23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67551" y="3429000"/>
            <a:ext cx="630710" cy="585659"/>
          </a:xfrm>
          <a:prstGeom prst="rect">
            <a:avLst/>
          </a:prstGeom>
        </p:spPr>
      </p:pic>
      <p:pic>
        <p:nvPicPr>
          <p:cNvPr id="11" name="Picture 10">
            <a:extLst>
              <a:ext uri="{FF2B5EF4-FFF2-40B4-BE49-F238E27FC236}">
                <a16:creationId xmlns:a16="http://schemas.microsoft.com/office/drawing/2014/main" id="{489A556A-AE71-5147-BE0E-14081B9AB7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52507" y="4170633"/>
            <a:ext cx="554124" cy="585660"/>
          </a:xfrm>
          <a:prstGeom prst="rect">
            <a:avLst/>
          </a:prstGeom>
        </p:spPr>
      </p:pic>
      <p:pic>
        <p:nvPicPr>
          <p:cNvPr id="14" name="Picture 13">
            <a:extLst>
              <a:ext uri="{FF2B5EF4-FFF2-40B4-BE49-F238E27FC236}">
                <a16:creationId xmlns:a16="http://schemas.microsoft.com/office/drawing/2014/main" id="{865B48F1-93B6-FE49-8AD1-DD90FB0E63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23865" y="4986111"/>
            <a:ext cx="518083" cy="585660"/>
          </a:xfrm>
          <a:prstGeom prst="rect">
            <a:avLst/>
          </a:prstGeom>
        </p:spPr>
      </p:pic>
    </p:spTree>
    <p:extLst>
      <p:ext uri="{BB962C8B-B14F-4D97-AF65-F5344CB8AC3E}">
        <p14:creationId xmlns:p14="http://schemas.microsoft.com/office/powerpoint/2010/main" val="63316663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eft Text Body">
            <a:extLst>
              <a:ext uri="{FF2B5EF4-FFF2-40B4-BE49-F238E27FC236}">
                <a16:creationId xmlns:a16="http://schemas.microsoft.com/office/drawing/2014/main" id="{23B5795F-A308-465C-BE99-3DD736A876AA}"/>
              </a:ext>
            </a:extLst>
          </p:cNvPr>
          <p:cNvSpPr txBox="1"/>
          <p:nvPr/>
        </p:nvSpPr>
        <p:spPr>
          <a:xfrm>
            <a:off x="848784" y="2265383"/>
            <a:ext cx="9363220" cy="2708434"/>
          </a:xfrm>
          <a:prstGeom prst="rect">
            <a:avLst/>
          </a:prstGeom>
          <a:noFill/>
        </p:spPr>
        <p:txBody>
          <a:bodyPr wrap="square" lIns="0" tIns="0" rIns="0" bIns="0" rtlCol="0" anchor="t">
            <a:spAutoFit/>
          </a:bodyPr>
          <a:lstStyle/>
          <a:p>
            <a:pPr marL="457200" indent="-457200">
              <a:buFont typeface="Arial"/>
              <a:buChar char="•"/>
            </a:pPr>
            <a:r>
              <a:rPr lang="en-US" sz="2400">
                <a:latin typeface="Open Sans"/>
                <a:ea typeface="Arial"/>
                <a:cs typeface="Arial"/>
              </a:rPr>
              <a:t>Explore the basics of nutrition</a:t>
            </a:r>
            <a:endParaRPr lang="en-US" sz="2400">
              <a:latin typeface="Open Sans"/>
              <a:ea typeface="Open Sans"/>
              <a:cs typeface="Open Sans"/>
            </a:endParaRPr>
          </a:p>
          <a:p>
            <a:pPr marL="457200" indent="-457200">
              <a:buFont typeface="Arial"/>
              <a:buChar char="•"/>
            </a:pPr>
            <a:endParaRPr lang="en-US" sz="2400">
              <a:ea typeface="Open Sans"/>
              <a:cs typeface="Open Sans"/>
            </a:endParaRPr>
          </a:p>
          <a:p>
            <a:pPr marL="457200" indent="-457200">
              <a:buFont typeface="Arial"/>
              <a:buChar char="•"/>
            </a:pPr>
            <a:r>
              <a:rPr lang="en-US" sz="2400">
                <a:latin typeface="Open Sans"/>
                <a:ea typeface="Arial"/>
                <a:cs typeface="Arial"/>
              </a:rPr>
              <a:t>Learn how to read a nutrition label</a:t>
            </a:r>
            <a:endParaRPr lang="en-US" sz="1600">
              <a:latin typeface="Open Sans"/>
              <a:ea typeface="Open Sans"/>
              <a:cs typeface="Open Sans"/>
            </a:endParaRPr>
          </a:p>
          <a:p>
            <a:pPr marL="457200" indent="-457200">
              <a:buFont typeface="Arial"/>
              <a:buChar char="•"/>
            </a:pPr>
            <a:endParaRPr lang="en-US" sz="1600">
              <a:latin typeface="Open Sans"/>
              <a:ea typeface="Open Sans"/>
              <a:cs typeface="Arial"/>
            </a:endParaRPr>
          </a:p>
          <a:p>
            <a:pPr marL="457200" indent="-457200">
              <a:buFont typeface="Arial"/>
              <a:buChar char="•"/>
            </a:pPr>
            <a:r>
              <a:rPr lang="en-US" sz="2400">
                <a:latin typeface="Open Sans"/>
                <a:ea typeface="Arial"/>
                <a:cs typeface="Arial"/>
              </a:rPr>
              <a:t>Discuss mindful eating  </a:t>
            </a:r>
            <a:endParaRPr lang="en-US" sz="2400"/>
          </a:p>
          <a:p>
            <a:pPr marL="457200" indent="-457200">
              <a:buFont typeface="Arial"/>
              <a:buChar char="•"/>
            </a:pPr>
            <a:endParaRPr lang="en-US" sz="1600">
              <a:latin typeface="Open Sans"/>
              <a:ea typeface="Arial"/>
              <a:cs typeface="Arial"/>
            </a:endParaRPr>
          </a:p>
          <a:p>
            <a:pPr marL="457200" indent="-457200">
              <a:buFont typeface="Arial"/>
              <a:buChar char="•"/>
            </a:pPr>
            <a:r>
              <a:rPr lang="en-US" sz="2400">
                <a:latin typeface="Open Sans"/>
                <a:ea typeface="Arial"/>
                <a:cs typeface="Arial"/>
              </a:rPr>
              <a:t>Master SMART goals</a:t>
            </a:r>
            <a:endParaRPr lang="en-US" sz="2400">
              <a:latin typeface="Open Sans"/>
              <a:ea typeface="Open Sans"/>
              <a:cs typeface="Open Sans"/>
            </a:endParaRPr>
          </a:p>
          <a:p>
            <a:pPr marL="457200" lvl="0" indent="-457200">
              <a:buFont typeface="Arial"/>
              <a:buChar char="•"/>
            </a:pPr>
            <a:endParaRPr lang="en-US" sz="2400">
              <a:solidFill>
                <a:srgbClr val="000000"/>
              </a:solidFill>
              <a:latin typeface="Arial"/>
              <a:ea typeface="Open Sans"/>
              <a:cs typeface="Arial"/>
            </a:endParaRPr>
          </a:p>
        </p:txBody>
      </p:sp>
      <p:sp>
        <p:nvSpPr>
          <p:cNvPr id="29" name="LeftSub">
            <a:extLst>
              <a:ext uri="{FF2B5EF4-FFF2-40B4-BE49-F238E27FC236}">
                <a16:creationId xmlns:a16="http://schemas.microsoft.com/office/drawing/2014/main" id="{65316B22-00DF-4DB8-8EF6-5B863E8B2EF3}"/>
              </a:ext>
            </a:extLst>
          </p:cNvPr>
          <p:cNvSpPr txBox="1"/>
          <p:nvPr/>
        </p:nvSpPr>
        <p:spPr>
          <a:xfrm>
            <a:off x="848782" y="549388"/>
            <a:ext cx="6950512" cy="742383"/>
          </a:xfrm>
          <a:prstGeom prst="rect">
            <a:avLst/>
          </a:prstGeom>
          <a:noFill/>
        </p:spPr>
        <p:txBody>
          <a:bodyPr wrap="square" lIns="0" tIns="0" rIns="0" bIns="0" rtlCol="0" anchor="t">
            <a:spAutoFit/>
          </a:bodyPr>
          <a:lstStyle/>
          <a:p>
            <a:pPr>
              <a:lnSpc>
                <a:spcPct val="150000"/>
              </a:lnSpc>
            </a:pPr>
            <a:r>
              <a:rPr lang="en-US" sz="3600" b="1">
                <a:solidFill>
                  <a:schemeClr val="tx1">
                    <a:lumMod val="65000"/>
                    <a:lumOff val="35000"/>
                  </a:schemeClr>
                </a:solidFill>
              </a:rPr>
              <a:t>Learning Objectives</a:t>
            </a:r>
            <a:endParaRPr lang="en-ID" sz="3600" b="1">
              <a:solidFill>
                <a:schemeClr val="tx1">
                  <a:lumMod val="65000"/>
                  <a:lumOff val="35000"/>
                </a:schemeClr>
              </a:solidFill>
            </a:endParaRPr>
          </a:p>
        </p:txBody>
      </p:sp>
      <p:grpSp>
        <p:nvGrpSpPr>
          <p:cNvPr id="30" name="Group 29">
            <a:extLst>
              <a:ext uri="{FF2B5EF4-FFF2-40B4-BE49-F238E27FC236}">
                <a16:creationId xmlns:a16="http://schemas.microsoft.com/office/drawing/2014/main" id="{9384DDC0-3CAA-4D4D-B0EB-56A4BADA4763}"/>
              </a:ext>
            </a:extLst>
          </p:cNvPr>
          <p:cNvGrpSpPr/>
          <p:nvPr/>
        </p:nvGrpSpPr>
        <p:grpSpPr>
          <a:xfrm>
            <a:off x="12193588" y="-1944626"/>
            <a:ext cx="1146176" cy="275825"/>
            <a:chOff x="7086148" y="1315941"/>
            <a:chExt cx="1934482" cy="465529"/>
          </a:xfrm>
        </p:grpSpPr>
        <p:sp>
          <p:nvSpPr>
            <p:cNvPr id="31" name="Rectangle 30">
              <a:extLst>
                <a:ext uri="{FF2B5EF4-FFF2-40B4-BE49-F238E27FC236}">
                  <a16:creationId xmlns:a16="http://schemas.microsoft.com/office/drawing/2014/main" id="{438C82E9-5D9E-4CEC-BD3F-E7351EE21AEB}"/>
                </a:ext>
              </a:extLst>
            </p:cNvPr>
            <p:cNvSpPr/>
            <p:nvPr/>
          </p:nvSpPr>
          <p:spPr>
            <a:xfrm>
              <a:off x="7086148" y="1381420"/>
              <a:ext cx="1886857" cy="400050"/>
            </a:xfrm>
            <a:prstGeom prst="rect">
              <a:avLst/>
            </a:prstGeom>
            <a:solidFill>
              <a:schemeClr val="accent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2" name="TextBox 31">
              <a:extLst>
                <a:ext uri="{FF2B5EF4-FFF2-40B4-BE49-F238E27FC236}">
                  <a16:creationId xmlns:a16="http://schemas.microsoft.com/office/drawing/2014/main" id="{44D135F0-CDE7-4D84-88E6-0ED37170497F}"/>
                </a:ext>
              </a:extLst>
            </p:cNvPr>
            <p:cNvSpPr txBox="1"/>
            <p:nvPr/>
          </p:nvSpPr>
          <p:spPr>
            <a:xfrm>
              <a:off x="7601893" y="1450486"/>
              <a:ext cx="950616" cy="130959"/>
            </a:xfrm>
            <a:custGeom>
              <a:avLst/>
              <a:gdLst/>
              <a:ahLst/>
              <a:cxnLst/>
              <a:rect l="l" t="t" r="r" b="b"/>
              <a:pathLst>
                <a:path w="950616" h="130959">
                  <a:moveTo>
                    <a:pt x="253575" y="81562"/>
                  </a:moveTo>
                  <a:lnTo>
                    <a:pt x="238906" y="82181"/>
                  </a:lnTo>
                  <a:cubicBezTo>
                    <a:pt x="227242" y="82593"/>
                    <a:pt x="218832" y="84405"/>
                    <a:pt x="213678" y="87616"/>
                  </a:cubicBezTo>
                  <a:cubicBezTo>
                    <a:pt x="208523" y="90826"/>
                    <a:pt x="205946" y="95819"/>
                    <a:pt x="205946" y="102594"/>
                  </a:cubicBezTo>
                  <a:cubicBezTo>
                    <a:pt x="205946" y="107896"/>
                    <a:pt x="207551" y="111931"/>
                    <a:pt x="210762" y="114700"/>
                  </a:cubicBezTo>
                  <a:cubicBezTo>
                    <a:pt x="213972" y="117469"/>
                    <a:pt x="218464" y="118853"/>
                    <a:pt x="224237" y="118853"/>
                  </a:cubicBezTo>
                  <a:cubicBezTo>
                    <a:pt x="233369" y="118853"/>
                    <a:pt x="240541" y="116349"/>
                    <a:pt x="245755" y="111342"/>
                  </a:cubicBezTo>
                  <a:cubicBezTo>
                    <a:pt x="250968" y="106335"/>
                    <a:pt x="253575" y="99324"/>
                    <a:pt x="253575" y="90311"/>
                  </a:cubicBezTo>
                  <a:close/>
                  <a:moveTo>
                    <a:pt x="731997" y="43035"/>
                  </a:moveTo>
                  <a:cubicBezTo>
                    <a:pt x="722395" y="43035"/>
                    <a:pt x="715149" y="46186"/>
                    <a:pt x="710259" y="52490"/>
                  </a:cubicBezTo>
                  <a:cubicBezTo>
                    <a:pt x="705369" y="58793"/>
                    <a:pt x="702924" y="68190"/>
                    <a:pt x="702924" y="80679"/>
                  </a:cubicBezTo>
                  <a:cubicBezTo>
                    <a:pt x="702924" y="93050"/>
                    <a:pt x="705399" y="102476"/>
                    <a:pt x="710347" y="108956"/>
                  </a:cubicBezTo>
                  <a:cubicBezTo>
                    <a:pt x="715296" y="115436"/>
                    <a:pt x="722571" y="118676"/>
                    <a:pt x="732174" y="118676"/>
                  </a:cubicBezTo>
                  <a:cubicBezTo>
                    <a:pt x="741776" y="118676"/>
                    <a:pt x="749067" y="115451"/>
                    <a:pt x="754045" y="109000"/>
                  </a:cubicBezTo>
                  <a:cubicBezTo>
                    <a:pt x="759023" y="102550"/>
                    <a:pt x="761512" y="93109"/>
                    <a:pt x="761512" y="80679"/>
                  </a:cubicBezTo>
                  <a:cubicBezTo>
                    <a:pt x="761512" y="68366"/>
                    <a:pt x="759023" y="59014"/>
                    <a:pt x="754045" y="52622"/>
                  </a:cubicBezTo>
                  <a:cubicBezTo>
                    <a:pt x="749067" y="46230"/>
                    <a:pt x="741717" y="43035"/>
                    <a:pt x="731997" y="43035"/>
                  </a:cubicBezTo>
                  <a:close/>
                  <a:moveTo>
                    <a:pt x="911028" y="42858"/>
                  </a:moveTo>
                  <a:cubicBezTo>
                    <a:pt x="903252" y="42858"/>
                    <a:pt x="897051" y="45391"/>
                    <a:pt x="892427" y="50457"/>
                  </a:cubicBezTo>
                  <a:cubicBezTo>
                    <a:pt x="887802" y="55524"/>
                    <a:pt x="885077" y="62534"/>
                    <a:pt x="884253" y="71489"/>
                  </a:cubicBezTo>
                  <a:lnTo>
                    <a:pt x="934887" y="71489"/>
                  </a:lnTo>
                  <a:cubicBezTo>
                    <a:pt x="934887" y="62240"/>
                    <a:pt x="932825" y="55156"/>
                    <a:pt x="928701" y="50236"/>
                  </a:cubicBezTo>
                  <a:cubicBezTo>
                    <a:pt x="924577" y="45317"/>
                    <a:pt x="918686" y="42858"/>
                    <a:pt x="911028" y="42858"/>
                  </a:cubicBezTo>
                  <a:close/>
                  <a:moveTo>
                    <a:pt x="129978" y="42858"/>
                  </a:moveTo>
                  <a:cubicBezTo>
                    <a:pt x="122202" y="42858"/>
                    <a:pt x="116001" y="45391"/>
                    <a:pt x="111377" y="50457"/>
                  </a:cubicBezTo>
                  <a:cubicBezTo>
                    <a:pt x="106752" y="55524"/>
                    <a:pt x="104028" y="62534"/>
                    <a:pt x="103203" y="71489"/>
                  </a:cubicBezTo>
                  <a:lnTo>
                    <a:pt x="153837" y="71489"/>
                  </a:lnTo>
                  <a:cubicBezTo>
                    <a:pt x="153837" y="62240"/>
                    <a:pt x="151775" y="55156"/>
                    <a:pt x="147651" y="50236"/>
                  </a:cubicBezTo>
                  <a:cubicBezTo>
                    <a:pt x="143528" y="45317"/>
                    <a:pt x="137637" y="42858"/>
                    <a:pt x="129978" y="42858"/>
                  </a:cubicBezTo>
                  <a:close/>
                  <a:moveTo>
                    <a:pt x="234223" y="30752"/>
                  </a:moveTo>
                  <a:cubicBezTo>
                    <a:pt x="245769" y="30752"/>
                    <a:pt x="254326" y="33314"/>
                    <a:pt x="259893" y="38439"/>
                  </a:cubicBezTo>
                  <a:cubicBezTo>
                    <a:pt x="265460" y="43565"/>
                    <a:pt x="268244" y="51783"/>
                    <a:pt x="268244" y="63094"/>
                  </a:cubicBezTo>
                  <a:lnTo>
                    <a:pt x="268244" y="129192"/>
                  </a:lnTo>
                  <a:lnTo>
                    <a:pt x="257375" y="129192"/>
                  </a:lnTo>
                  <a:lnTo>
                    <a:pt x="254459" y="115407"/>
                  </a:lnTo>
                  <a:lnTo>
                    <a:pt x="253752" y="115407"/>
                  </a:lnTo>
                  <a:cubicBezTo>
                    <a:pt x="248921" y="121475"/>
                    <a:pt x="244105" y="125584"/>
                    <a:pt x="239304" y="127734"/>
                  </a:cubicBezTo>
                  <a:cubicBezTo>
                    <a:pt x="234503" y="129884"/>
                    <a:pt x="228508" y="130959"/>
                    <a:pt x="221321" y="130959"/>
                  </a:cubicBezTo>
                  <a:cubicBezTo>
                    <a:pt x="211719" y="130959"/>
                    <a:pt x="204193" y="128485"/>
                    <a:pt x="198744" y="123537"/>
                  </a:cubicBezTo>
                  <a:cubicBezTo>
                    <a:pt x="193294" y="118588"/>
                    <a:pt x="190570" y="111548"/>
                    <a:pt x="190570" y="102417"/>
                  </a:cubicBezTo>
                  <a:cubicBezTo>
                    <a:pt x="190570" y="82858"/>
                    <a:pt x="206211" y="72608"/>
                    <a:pt x="237492" y="71665"/>
                  </a:cubicBezTo>
                  <a:lnTo>
                    <a:pt x="253929" y="71135"/>
                  </a:lnTo>
                  <a:lnTo>
                    <a:pt x="253929" y="65126"/>
                  </a:lnTo>
                  <a:cubicBezTo>
                    <a:pt x="253929" y="57527"/>
                    <a:pt x="252294" y="51915"/>
                    <a:pt x="249024" y="48292"/>
                  </a:cubicBezTo>
                  <a:cubicBezTo>
                    <a:pt x="245755" y="44669"/>
                    <a:pt x="240526" y="42858"/>
                    <a:pt x="233339" y="42858"/>
                  </a:cubicBezTo>
                  <a:cubicBezTo>
                    <a:pt x="225268" y="42858"/>
                    <a:pt x="216137" y="45332"/>
                    <a:pt x="205946" y="50281"/>
                  </a:cubicBezTo>
                  <a:lnTo>
                    <a:pt x="201439" y="39058"/>
                  </a:lnTo>
                  <a:cubicBezTo>
                    <a:pt x="206211" y="36466"/>
                    <a:pt x="211439" y="34434"/>
                    <a:pt x="217124" y="32961"/>
                  </a:cubicBezTo>
                  <a:cubicBezTo>
                    <a:pt x="222809" y="31488"/>
                    <a:pt x="228508" y="30752"/>
                    <a:pt x="234223" y="30752"/>
                  </a:cubicBezTo>
                  <a:close/>
                  <a:moveTo>
                    <a:pt x="911205" y="30575"/>
                  </a:moveTo>
                  <a:cubicBezTo>
                    <a:pt x="923340" y="30575"/>
                    <a:pt x="932943" y="34566"/>
                    <a:pt x="940012" y="42549"/>
                  </a:cubicBezTo>
                  <a:cubicBezTo>
                    <a:pt x="947081" y="50531"/>
                    <a:pt x="950616" y="61061"/>
                    <a:pt x="950616" y="74140"/>
                  </a:cubicBezTo>
                  <a:lnTo>
                    <a:pt x="950616" y="83418"/>
                  </a:lnTo>
                  <a:lnTo>
                    <a:pt x="883899" y="83418"/>
                  </a:lnTo>
                  <a:cubicBezTo>
                    <a:pt x="884194" y="94788"/>
                    <a:pt x="887066" y="103418"/>
                    <a:pt x="892515" y="109310"/>
                  </a:cubicBezTo>
                  <a:cubicBezTo>
                    <a:pt x="897964" y="115201"/>
                    <a:pt x="905637" y="118146"/>
                    <a:pt x="915535" y="118146"/>
                  </a:cubicBezTo>
                  <a:cubicBezTo>
                    <a:pt x="925962" y="118146"/>
                    <a:pt x="936271" y="115967"/>
                    <a:pt x="946463" y="111607"/>
                  </a:cubicBezTo>
                  <a:lnTo>
                    <a:pt x="946463" y="124685"/>
                  </a:lnTo>
                  <a:cubicBezTo>
                    <a:pt x="941279" y="126924"/>
                    <a:pt x="936374" y="128529"/>
                    <a:pt x="931750" y="129501"/>
                  </a:cubicBezTo>
                  <a:cubicBezTo>
                    <a:pt x="927125" y="130473"/>
                    <a:pt x="921543" y="130959"/>
                    <a:pt x="915004" y="130959"/>
                  </a:cubicBezTo>
                  <a:cubicBezTo>
                    <a:pt x="900689" y="130959"/>
                    <a:pt x="889393" y="126600"/>
                    <a:pt x="881116" y="117881"/>
                  </a:cubicBezTo>
                  <a:cubicBezTo>
                    <a:pt x="872839" y="109162"/>
                    <a:pt x="868700" y="97056"/>
                    <a:pt x="868700" y="81562"/>
                  </a:cubicBezTo>
                  <a:cubicBezTo>
                    <a:pt x="868700" y="65951"/>
                    <a:pt x="872544" y="53550"/>
                    <a:pt x="880232" y="44360"/>
                  </a:cubicBezTo>
                  <a:cubicBezTo>
                    <a:pt x="887920" y="35170"/>
                    <a:pt x="898244" y="30575"/>
                    <a:pt x="911205" y="30575"/>
                  </a:cubicBezTo>
                  <a:close/>
                  <a:moveTo>
                    <a:pt x="842074" y="30575"/>
                  </a:moveTo>
                  <a:cubicBezTo>
                    <a:pt x="846374" y="30575"/>
                    <a:pt x="850233" y="30928"/>
                    <a:pt x="853650" y="31635"/>
                  </a:cubicBezTo>
                  <a:lnTo>
                    <a:pt x="851617" y="45244"/>
                  </a:lnTo>
                  <a:cubicBezTo>
                    <a:pt x="847612" y="44360"/>
                    <a:pt x="844077" y="43918"/>
                    <a:pt x="841013" y="43918"/>
                  </a:cubicBezTo>
                  <a:cubicBezTo>
                    <a:pt x="833178" y="43918"/>
                    <a:pt x="826477" y="47099"/>
                    <a:pt x="820910" y="53462"/>
                  </a:cubicBezTo>
                  <a:cubicBezTo>
                    <a:pt x="815343" y="59824"/>
                    <a:pt x="812559" y="67748"/>
                    <a:pt x="812559" y="77232"/>
                  </a:cubicBezTo>
                  <a:lnTo>
                    <a:pt x="812559" y="129192"/>
                  </a:lnTo>
                  <a:lnTo>
                    <a:pt x="797891" y="129192"/>
                  </a:lnTo>
                  <a:lnTo>
                    <a:pt x="797891" y="32342"/>
                  </a:lnTo>
                  <a:lnTo>
                    <a:pt x="809997" y="32342"/>
                  </a:lnTo>
                  <a:lnTo>
                    <a:pt x="811676" y="50281"/>
                  </a:lnTo>
                  <a:lnTo>
                    <a:pt x="812383" y="50281"/>
                  </a:lnTo>
                  <a:cubicBezTo>
                    <a:pt x="815976" y="43977"/>
                    <a:pt x="820306" y="39117"/>
                    <a:pt x="825373" y="35700"/>
                  </a:cubicBezTo>
                  <a:cubicBezTo>
                    <a:pt x="830439" y="32283"/>
                    <a:pt x="836006" y="30575"/>
                    <a:pt x="842074" y="30575"/>
                  </a:cubicBezTo>
                  <a:close/>
                  <a:moveTo>
                    <a:pt x="732439" y="30575"/>
                  </a:moveTo>
                  <a:cubicBezTo>
                    <a:pt x="745989" y="30575"/>
                    <a:pt x="756755" y="35082"/>
                    <a:pt x="764737" y="44095"/>
                  </a:cubicBezTo>
                  <a:cubicBezTo>
                    <a:pt x="772719" y="53108"/>
                    <a:pt x="776711" y="65303"/>
                    <a:pt x="776711" y="80679"/>
                  </a:cubicBezTo>
                  <a:cubicBezTo>
                    <a:pt x="776711" y="96467"/>
                    <a:pt x="772734" y="108794"/>
                    <a:pt x="764781" y="117660"/>
                  </a:cubicBezTo>
                  <a:cubicBezTo>
                    <a:pt x="756828" y="126526"/>
                    <a:pt x="745841" y="130959"/>
                    <a:pt x="731820" y="130959"/>
                  </a:cubicBezTo>
                  <a:cubicBezTo>
                    <a:pt x="723160" y="130959"/>
                    <a:pt x="715473" y="128927"/>
                    <a:pt x="708757" y="124862"/>
                  </a:cubicBezTo>
                  <a:cubicBezTo>
                    <a:pt x="702041" y="120797"/>
                    <a:pt x="696857" y="114965"/>
                    <a:pt x="693204" y="107365"/>
                  </a:cubicBezTo>
                  <a:cubicBezTo>
                    <a:pt x="689552" y="99766"/>
                    <a:pt x="687725" y="90870"/>
                    <a:pt x="687725" y="80679"/>
                  </a:cubicBezTo>
                  <a:cubicBezTo>
                    <a:pt x="687725" y="64891"/>
                    <a:pt x="691672" y="52593"/>
                    <a:pt x="699567" y="43786"/>
                  </a:cubicBezTo>
                  <a:cubicBezTo>
                    <a:pt x="707461" y="34978"/>
                    <a:pt x="718418" y="30575"/>
                    <a:pt x="732439" y="30575"/>
                  </a:cubicBezTo>
                  <a:close/>
                  <a:moveTo>
                    <a:pt x="565319" y="30575"/>
                  </a:moveTo>
                  <a:cubicBezTo>
                    <a:pt x="580459" y="30575"/>
                    <a:pt x="590356" y="36054"/>
                    <a:pt x="595010" y="47011"/>
                  </a:cubicBezTo>
                  <a:lnTo>
                    <a:pt x="595717" y="47011"/>
                  </a:lnTo>
                  <a:cubicBezTo>
                    <a:pt x="598604" y="41945"/>
                    <a:pt x="602786" y="37939"/>
                    <a:pt x="608265" y="34993"/>
                  </a:cubicBezTo>
                  <a:cubicBezTo>
                    <a:pt x="613744" y="32048"/>
                    <a:pt x="619988" y="30575"/>
                    <a:pt x="626999" y="30575"/>
                  </a:cubicBezTo>
                  <a:cubicBezTo>
                    <a:pt x="637956" y="30575"/>
                    <a:pt x="646160" y="33388"/>
                    <a:pt x="651609" y="39014"/>
                  </a:cubicBezTo>
                  <a:cubicBezTo>
                    <a:pt x="657058" y="44640"/>
                    <a:pt x="659783" y="53639"/>
                    <a:pt x="659783" y="66010"/>
                  </a:cubicBezTo>
                  <a:lnTo>
                    <a:pt x="659783" y="129192"/>
                  </a:lnTo>
                  <a:lnTo>
                    <a:pt x="645114" y="129192"/>
                  </a:lnTo>
                  <a:lnTo>
                    <a:pt x="645114" y="66187"/>
                  </a:lnTo>
                  <a:cubicBezTo>
                    <a:pt x="645114" y="58469"/>
                    <a:pt x="643465" y="52681"/>
                    <a:pt x="640166" y="48823"/>
                  </a:cubicBezTo>
                  <a:cubicBezTo>
                    <a:pt x="636867" y="44964"/>
                    <a:pt x="631741" y="43035"/>
                    <a:pt x="624790" y="43035"/>
                  </a:cubicBezTo>
                  <a:cubicBezTo>
                    <a:pt x="615658" y="43035"/>
                    <a:pt x="608913" y="45656"/>
                    <a:pt x="604554" y="50899"/>
                  </a:cubicBezTo>
                  <a:cubicBezTo>
                    <a:pt x="600194" y="56142"/>
                    <a:pt x="598015" y="64213"/>
                    <a:pt x="598015" y="75112"/>
                  </a:cubicBezTo>
                  <a:lnTo>
                    <a:pt x="598015" y="129192"/>
                  </a:lnTo>
                  <a:lnTo>
                    <a:pt x="583346" y="129192"/>
                  </a:lnTo>
                  <a:lnTo>
                    <a:pt x="583346" y="66187"/>
                  </a:lnTo>
                  <a:cubicBezTo>
                    <a:pt x="583346" y="58469"/>
                    <a:pt x="581696" y="52681"/>
                    <a:pt x="578397" y="48823"/>
                  </a:cubicBezTo>
                  <a:cubicBezTo>
                    <a:pt x="575098" y="44964"/>
                    <a:pt x="569943" y="43035"/>
                    <a:pt x="562933" y="43035"/>
                  </a:cubicBezTo>
                  <a:cubicBezTo>
                    <a:pt x="553743" y="43035"/>
                    <a:pt x="547012" y="45789"/>
                    <a:pt x="542741" y="51297"/>
                  </a:cubicBezTo>
                  <a:cubicBezTo>
                    <a:pt x="538470" y="56805"/>
                    <a:pt x="536335" y="65833"/>
                    <a:pt x="536335" y="78381"/>
                  </a:cubicBezTo>
                  <a:lnTo>
                    <a:pt x="536335" y="129192"/>
                  </a:lnTo>
                  <a:lnTo>
                    <a:pt x="521666" y="129192"/>
                  </a:lnTo>
                  <a:lnTo>
                    <a:pt x="521666" y="32342"/>
                  </a:lnTo>
                  <a:lnTo>
                    <a:pt x="533595" y="32342"/>
                  </a:lnTo>
                  <a:lnTo>
                    <a:pt x="535981" y="45597"/>
                  </a:lnTo>
                  <a:lnTo>
                    <a:pt x="536688" y="45597"/>
                  </a:lnTo>
                  <a:cubicBezTo>
                    <a:pt x="539457" y="40884"/>
                    <a:pt x="543360" y="37202"/>
                    <a:pt x="548397" y="34551"/>
                  </a:cubicBezTo>
                  <a:cubicBezTo>
                    <a:pt x="553434" y="31900"/>
                    <a:pt x="559074" y="30575"/>
                    <a:pt x="565319" y="30575"/>
                  </a:cubicBezTo>
                  <a:close/>
                  <a:moveTo>
                    <a:pt x="424565" y="30575"/>
                  </a:moveTo>
                  <a:cubicBezTo>
                    <a:pt x="436229" y="30575"/>
                    <a:pt x="445007" y="33388"/>
                    <a:pt x="450898" y="39014"/>
                  </a:cubicBezTo>
                  <a:cubicBezTo>
                    <a:pt x="456789" y="44640"/>
                    <a:pt x="459735" y="53639"/>
                    <a:pt x="459735" y="66010"/>
                  </a:cubicBezTo>
                  <a:lnTo>
                    <a:pt x="459735" y="129192"/>
                  </a:lnTo>
                  <a:lnTo>
                    <a:pt x="445066" y="129192"/>
                  </a:lnTo>
                  <a:lnTo>
                    <a:pt x="445066" y="66540"/>
                  </a:lnTo>
                  <a:cubicBezTo>
                    <a:pt x="445066" y="58646"/>
                    <a:pt x="443269" y="52755"/>
                    <a:pt x="439675" y="48867"/>
                  </a:cubicBezTo>
                  <a:cubicBezTo>
                    <a:pt x="436082" y="44979"/>
                    <a:pt x="430456" y="43035"/>
                    <a:pt x="422797" y="43035"/>
                  </a:cubicBezTo>
                  <a:cubicBezTo>
                    <a:pt x="412665" y="43035"/>
                    <a:pt x="405242" y="45774"/>
                    <a:pt x="400529" y="51253"/>
                  </a:cubicBezTo>
                  <a:cubicBezTo>
                    <a:pt x="395816" y="56731"/>
                    <a:pt x="393460" y="65774"/>
                    <a:pt x="393460" y="78381"/>
                  </a:cubicBezTo>
                  <a:lnTo>
                    <a:pt x="393460" y="129192"/>
                  </a:lnTo>
                  <a:lnTo>
                    <a:pt x="378791" y="129192"/>
                  </a:lnTo>
                  <a:lnTo>
                    <a:pt x="378791" y="32342"/>
                  </a:lnTo>
                  <a:lnTo>
                    <a:pt x="390720" y="32342"/>
                  </a:lnTo>
                  <a:lnTo>
                    <a:pt x="393106" y="45597"/>
                  </a:lnTo>
                  <a:lnTo>
                    <a:pt x="393813" y="45597"/>
                  </a:lnTo>
                  <a:cubicBezTo>
                    <a:pt x="396818" y="40825"/>
                    <a:pt x="401030" y="37129"/>
                    <a:pt x="406450" y="34507"/>
                  </a:cubicBezTo>
                  <a:cubicBezTo>
                    <a:pt x="411869" y="31886"/>
                    <a:pt x="417908" y="30575"/>
                    <a:pt x="424565" y="30575"/>
                  </a:cubicBezTo>
                  <a:close/>
                  <a:moveTo>
                    <a:pt x="346774" y="30575"/>
                  </a:moveTo>
                  <a:cubicBezTo>
                    <a:pt x="351075" y="30575"/>
                    <a:pt x="354933" y="30928"/>
                    <a:pt x="358350" y="31635"/>
                  </a:cubicBezTo>
                  <a:lnTo>
                    <a:pt x="356318" y="45244"/>
                  </a:lnTo>
                  <a:cubicBezTo>
                    <a:pt x="352312" y="44360"/>
                    <a:pt x="348777" y="43918"/>
                    <a:pt x="345714" y="43918"/>
                  </a:cubicBezTo>
                  <a:cubicBezTo>
                    <a:pt x="337879" y="43918"/>
                    <a:pt x="331177" y="47099"/>
                    <a:pt x="325610" y="53462"/>
                  </a:cubicBezTo>
                  <a:cubicBezTo>
                    <a:pt x="320043" y="59824"/>
                    <a:pt x="317260" y="67748"/>
                    <a:pt x="317260" y="77232"/>
                  </a:cubicBezTo>
                  <a:lnTo>
                    <a:pt x="317260" y="129192"/>
                  </a:lnTo>
                  <a:lnTo>
                    <a:pt x="302591" y="129192"/>
                  </a:lnTo>
                  <a:lnTo>
                    <a:pt x="302591" y="32342"/>
                  </a:lnTo>
                  <a:lnTo>
                    <a:pt x="314697" y="32342"/>
                  </a:lnTo>
                  <a:lnTo>
                    <a:pt x="316376" y="50281"/>
                  </a:lnTo>
                  <a:lnTo>
                    <a:pt x="317083" y="50281"/>
                  </a:lnTo>
                  <a:cubicBezTo>
                    <a:pt x="320677" y="43977"/>
                    <a:pt x="325006" y="39117"/>
                    <a:pt x="330073" y="35700"/>
                  </a:cubicBezTo>
                  <a:cubicBezTo>
                    <a:pt x="335139" y="32283"/>
                    <a:pt x="340706" y="30575"/>
                    <a:pt x="346774" y="30575"/>
                  </a:cubicBezTo>
                  <a:close/>
                  <a:moveTo>
                    <a:pt x="130155" y="30575"/>
                  </a:moveTo>
                  <a:cubicBezTo>
                    <a:pt x="142290" y="30575"/>
                    <a:pt x="151893" y="34566"/>
                    <a:pt x="158962" y="42549"/>
                  </a:cubicBezTo>
                  <a:cubicBezTo>
                    <a:pt x="166032" y="50531"/>
                    <a:pt x="169566" y="61061"/>
                    <a:pt x="169566" y="74140"/>
                  </a:cubicBezTo>
                  <a:lnTo>
                    <a:pt x="169566" y="83418"/>
                  </a:lnTo>
                  <a:lnTo>
                    <a:pt x="102849" y="83418"/>
                  </a:lnTo>
                  <a:cubicBezTo>
                    <a:pt x="103144" y="94788"/>
                    <a:pt x="106016" y="103418"/>
                    <a:pt x="111465" y="109310"/>
                  </a:cubicBezTo>
                  <a:cubicBezTo>
                    <a:pt x="116915" y="115201"/>
                    <a:pt x="124588" y="118146"/>
                    <a:pt x="134485" y="118146"/>
                  </a:cubicBezTo>
                  <a:cubicBezTo>
                    <a:pt x="144912" y="118146"/>
                    <a:pt x="155221" y="115967"/>
                    <a:pt x="165413" y="111607"/>
                  </a:cubicBezTo>
                  <a:lnTo>
                    <a:pt x="165413" y="124685"/>
                  </a:lnTo>
                  <a:cubicBezTo>
                    <a:pt x="160229" y="126924"/>
                    <a:pt x="155325" y="128529"/>
                    <a:pt x="150700" y="129501"/>
                  </a:cubicBezTo>
                  <a:cubicBezTo>
                    <a:pt x="146076" y="130473"/>
                    <a:pt x="140494" y="130959"/>
                    <a:pt x="133955" y="130959"/>
                  </a:cubicBezTo>
                  <a:cubicBezTo>
                    <a:pt x="119639" y="130959"/>
                    <a:pt x="108343" y="126600"/>
                    <a:pt x="100066" y="117881"/>
                  </a:cubicBezTo>
                  <a:cubicBezTo>
                    <a:pt x="91789" y="109162"/>
                    <a:pt x="87650" y="97056"/>
                    <a:pt x="87650" y="81562"/>
                  </a:cubicBezTo>
                  <a:cubicBezTo>
                    <a:pt x="87650" y="65951"/>
                    <a:pt x="91494" y="53550"/>
                    <a:pt x="99182" y="44360"/>
                  </a:cubicBezTo>
                  <a:cubicBezTo>
                    <a:pt x="106870" y="35170"/>
                    <a:pt x="117194" y="30575"/>
                    <a:pt x="130155" y="30575"/>
                  </a:cubicBezTo>
                  <a:close/>
                  <a:moveTo>
                    <a:pt x="0" y="0"/>
                  </a:moveTo>
                  <a:lnTo>
                    <a:pt x="15022" y="0"/>
                  </a:lnTo>
                  <a:lnTo>
                    <a:pt x="15022" y="115584"/>
                  </a:lnTo>
                  <a:lnTo>
                    <a:pt x="72019" y="115584"/>
                  </a:lnTo>
                  <a:lnTo>
                    <a:pt x="72019" y="129192"/>
                  </a:lnTo>
                  <a:lnTo>
                    <a:pt x="0" y="129192"/>
                  </a:lnTo>
                  <a:close/>
                </a:path>
              </a:pathLst>
            </a:custGeom>
            <a:solidFill>
              <a:schemeClr val="tx1">
                <a:lumMod val="65000"/>
                <a:lumOff val="35000"/>
              </a:schemeClr>
            </a:solidFill>
            <a:ln w="6350">
              <a:solidFill>
                <a:schemeClr val="tx1">
                  <a:lumMod val="65000"/>
                  <a:lumOff val="3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endParaRPr>
            </a:p>
          </p:txBody>
        </p:sp>
        <p:sp>
          <p:nvSpPr>
            <p:cNvPr id="33" name="Rectangle 32">
              <a:extLst>
                <a:ext uri="{FF2B5EF4-FFF2-40B4-BE49-F238E27FC236}">
                  <a16:creationId xmlns:a16="http://schemas.microsoft.com/office/drawing/2014/main" id="{BC7515FA-3E7C-42B0-A3FC-95BA0C9A4F3F}"/>
                </a:ext>
              </a:extLst>
            </p:cNvPr>
            <p:cNvSpPr/>
            <p:nvPr/>
          </p:nvSpPr>
          <p:spPr>
            <a:xfrm>
              <a:off x="7133773" y="1315941"/>
              <a:ext cx="1886857" cy="400050"/>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7" name="Group 86">
            <a:extLst>
              <a:ext uri="{FF2B5EF4-FFF2-40B4-BE49-F238E27FC236}">
                <a16:creationId xmlns:a16="http://schemas.microsoft.com/office/drawing/2014/main" id="{E9E8DE74-FF47-4DB7-A663-C1177316A042}"/>
              </a:ext>
            </a:extLst>
          </p:cNvPr>
          <p:cNvGrpSpPr/>
          <p:nvPr/>
        </p:nvGrpSpPr>
        <p:grpSpPr>
          <a:xfrm>
            <a:off x="-2270445" y="-3411442"/>
            <a:ext cx="1237509" cy="4434151"/>
            <a:chOff x="10687595" y="541440"/>
            <a:chExt cx="370352" cy="4434151"/>
          </a:xfrm>
        </p:grpSpPr>
        <p:sp>
          <p:nvSpPr>
            <p:cNvPr id="88" name="Rectangle 87">
              <a:extLst>
                <a:ext uri="{FF2B5EF4-FFF2-40B4-BE49-F238E27FC236}">
                  <a16:creationId xmlns:a16="http://schemas.microsoft.com/office/drawing/2014/main" id="{CF78E5CA-B29A-43F5-9BCD-95BBB7E79D72}"/>
                </a:ext>
              </a:extLst>
            </p:cNvPr>
            <p:cNvSpPr/>
            <p:nvPr/>
          </p:nvSpPr>
          <p:spPr>
            <a:xfrm>
              <a:off x="10787631" y="541440"/>
              <a:ext cx="270316" cy="40959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9" name="Rectangle 88">
              <a:extLst>
                <a:ext uri="{FF2B5EF4-FFF2-40B4-BE49-F238E27FC236}">
                  <a16:creationId xmlns:a16="http://schemas.microsoft.com/office/drawing/2014/main" id="{A12D5CF3-0D18-4648-81B6-3385443236B8}"/>
                </a:ext>
              </a:extLst>
            </p:cNvPr>
            <p:cNvSpPr/>
            <p:nvPr/>
          </p:nvSpPr>
          <p:spPr>
            <a:xfrm>
              <a:off x="10687595" y="879630"/>
              <a:ext cx="270316" cy="4095961"/>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grpSp>
        <p:nvGrpSpPr>
          <p:cNvPr id="94" name="Group 93">
            <a:extLst>
              <a:ext uri="{FF2B5EF4-FFF2-40B4-BE49-F238E27FC236}">
                <a16:creationId xmlns:a16="http://schemas.microsoft.com/office/drawing/2014/main" id="{8E6043DD-D184-48BA-9727-D5088C64F024}"/>
              </a:ext>
            </a:extLst>
          </p:cNvPr>
          <p:cNvGrpSpPr/>
          <p:nvPr/>
        </p:nvGrpSpPr>
        <p:grpSpPr>
          <a:xfrm>
            <a:off x="13501861" y="0"/>
            <a:ext cx="497681" cy="470693"/>
            <a:chOff x="5989638" y="581025"/>
            <a:chExt cx="497681" cy="470693"/>
          </a:xfrm>
        </p:grpSpPr>
        <p:sp>
          <p:nvSpPr>
            <p:cNvPr id="95" name="Rectangle 94">
              <a:extLst>
                <a:ext uri="{FF2B5EF4-FFF2-40B4-BE49-F238E27FC236}">
                  <a16:creationId xmlns:a16="http://schemas.microsoft.com/office/drawing/2014/main" id="{3C382D59-51FE-4AD6-B155-DBA141C61416}"/>
                </a:ext>
              </a:extLst>
            </p:cNvPr>
            <p:cNvSpPr/>
            <p:nvPr/>
          </p:nvSpPr>
          <p:spPr>
            <a:xfrm>
              <a:off x="6096794" y="581025"/>
              <a:ext cx="390525" cy="390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6" name="Rectangle 95">
              <a:extLst>
                <a:ext uri="{FF2B5EF4-FFF2-40B4-BE49-F238E27FC236}">
                  <a16:creationId xmlns:a16="http://schemas.microsoft.com/office/drawing/2014/main" id="{E9094BEA-0422-42EF-8B49-495FBB442881}"/>
                </a:ext>
              </a:extLst>
            </p:cNvPr>
            <p:cNvSpPr/>
            <p:nvPr/>
          </p:nvSpPr>
          <p:spPr>
            <a:xfrm>
              <a:off x="5989638" y="707232"/>
              <a:ext cx="344488" cy="344486"/>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pic>
        <p:nvPicPr>
          <p:cNvPr id="11" name="Picture 10">
            <a:extLst>
              <a:ext uri="{FF2B5EF4-FFF2-40B4-BE49-F238E27FC236}">
                <a16:creationId xmlns:a16="http://schemas.microsoft.com/office/drawing/2014/main" id="{4DF9F5C7-443D-B748-970E-95059BDC56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918" y="796471"/>
            <a:ext cx="546100" cy="495300"/>
          </a:xfrm>
          <a:prstGeom prst="rect">
            <a:avLst/>
          </a:prstGeom>
        </p:spPr>
      </p:pic>
      <p:pic>
        <p:nvPicPr>
          <p:cNvPr id="9" name="Picture 8">
            <a:extLst>
              <a:ext uri="{FF2B5EF4-FFF2-40B4-BE49-F238E27FC236}">
                <a16:creationId xmlns:a16="http://schemas.microsoft.com/office/drawing/2014/main" id="{1D24389C-D7FE-1E40-BA1D-C655FD159E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3929" y="6123132"/>
            <a:ext cx="3581400" cy="2324100"/>
          </a:xfrm>
          <a:prstGeom prst="rect">
            <a:avLst/>
          </a:prstGeom>
        </p:spPr>
      </p:pic>
      <p:pic>
        <p:nvPicPr>
          <p:cNvPr id="3" name="Picture 2" descr="Background pattern&#10;&#10;Description automatically generated">
            <a:extLst>
              <a:ext uri="{FF2B5EF4-FFF2-40B4-BE49-F238E27FC236}">
                <a16:creationId xmlns:a16="http://schemas.microsoft.com/office/drawing/2014/main" id="{20409B5B-894A-DDF8-D8C3-37F2BA72540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08235" y="-769505"/>
            <a:ext cx="3581400" cy="2324100"/>
          </a:xfrm>
          <a:prstGeom prst="rect">
            <a:avLst/>
          </a:prstGeom>
        </p:spPr>
      </p:pic>
      <p:pic>
        <p:nvPicPr>
          <p:cNvPr id="5" name="Picture 4" descr="Background pattern&#10;&#10;Description automatically generated">
            <a:extLst>
              <a:ext uri="{FF2B5EF4-FFF2-40B4-BE49-F238E27FC236}">
                <a16:creationId xmlns:a16="http://schemas.microsoft.com/office/drawing/2014/main" id="{C5F9E18F-E429-90D3-73FC-F0EC9EF5BBD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14987" y="6123132"/>
            <a:ext cx="3581400" cy="2324100"/>
          </a:xfrm>
          <a:prstGeom prst="rect">
            <a:avLst/>
          </a:prstGeom>
        </p:spPr>
      </p:pic>
    </p:spTree>
    <p:extLst>
      <p:ext uri="{BB962C8B-B14F-4D97-AF65-F5344CB8AC3E}">
        <p14:creationId xmlns:p14="http://schemas.microsoft.com/office/powerpoint/2010/main" val="407862770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6F12B-A306-3F49-9755-D6B80BD3DF39}"/>
              </a:ext>
            </a:extLst>
          </p:cNvPr>
          <p:cNvGrpSpPr/>
          <p:nvPr/>
        </p:nvGrpSpPr>
        <p:grpSpPr>
          <a:xfrm>
            <a:off x="850392" y="548640"/>
            <a:ext cx="6644221" cy="4550505"/>
            <a:chOff x="744537" y="2735278"/>
            <a:chExt cx="6644221" cy="4550505"/>
          </a:xfrm>
        </p:grpSpPr>
        <p:sp>
          <p:nvSpPr>
            <p:cNvPr id="8" name="Left Text Body">
              <a:extLst>
                <a:ext uri="{FF2B5EF4-FFF2-40B4-BE49-F238E27FC236}">
                  <a16:creationId xmlns:a16="http://schemas.microsoft.com/office/drawing/2014/main" id="{255F84F9-496C-5B44-BAF1-116536B86266}"/>
                </a:ext>
              </a:extLst>
            </p:cNvPr>
            <p:cNvSpPr txBox="1"/>
            <p:nvPr/>
          </p:nvSpPr>
          <p:spPr>
            <a:xfrm>
              <a:off x="744539" y="4001101"/>
              <a:ext cx="6644219" cy="3284682"/>
            </a:xfrm>
            <a:prstGeom prst="rect">
              <a:avLst/>
            </a:prstGeom>
            <a:noFill/>
          </p:spPr>
          <p:txBody>
            <a:bodyPr wrap="square" lIns="0" tIns="0" rIns="0" bIns="0" rtlCol="0" anchor="t">
              <a:spAutoFit/>
            </a:bodyPr>
            <a:lstStyle/>
            <a:p>
              <a:pPr>
                <a:lnSpc>
                  <a:spcPct val="150000"/>
                </a:lnSpc>
              </a:pPr>
              <a:r>
                <a:rPr lang="en-US" sz="1600" dirty="0">
                  <a:solidFill>
                    <a:schemeClr val="tx1">
                      <a:lumMod val="65000"/>
                      <a:lumOff val="35000"/>
                    </a:schemeClr>
                  </a:solidFill>
                </a:rPr>
                <a:t>Discuss ideas or campaigns you could start to improve dietary choices and increase physical activity within your school or community. </a:t>
              </a:r>
            </a:p>
            <a:p>
              <a:pPr>
                <a:lnSpc>
                  <a:spcPct val="150000"/>
                </a:lnSpc>
              </a:pPr>
              <a:endParaRPr lang="en-US" sz="1600" dirty="0">
                <a:solidFill>
                  <a:schemeClr val="tx1">
                    <a:lumMod val="65000"/>
                    <a:lumOff val="35000"/>
                  </a:schemeClr>
                </a:solidFill>
              </a:endParaRPr>
            </a:p>
            <a:p>
              <a:pPr marL="285750" lvl="0" indent="-285750">
                <a:lnSpc>
                  <a:spcPct val="150000"/>
                </a:lnSpc>
                <a:buFont typeface="Arial" panose="020B0604020202020204" pitchFamily="34" charset="0"/>
                <a:buChar char="•"/>
              </a:pPr>
              <a:r>
                <a:rPr lang="en-US" sz="1600" dirty="0">
                  <a:solidFill>
                    <a:schemeClr val="tx1">
                      <a:lumMod val="65000"/>
                      <a:lumOff val="35000"/>
                    </a:schemeClr>
                  </a:solidFill>
                </a:rPr>
                <a:t>Adding vending machines with fruits and healthy snacks</a:t>
              </a:r>
              <a:endParaRPr lang="en-US" sz="1600" dirty="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Changing your school lunch menus to include more fresh fruits and vegetables </a:t>
              </a:r>
            </a:p>
            <a:p>
              <a:pPr marL="285750" lvl="0" indent="-285750">
                <a:lnSpc>
                  <a:spcPct val="150000"/>
                </a:lnSpc>
                <a:buFont typeface="Arial" panose="020B0604020202020204" pitchFamily="34" charset="0"/>
                <a:buChar char="•"/>
              </a:pPr>
              <a:r>
                <a:rPr lang="en-US" sz="1600" dirty="0">
                  <a:solidFill>
                    <a:schemeClr val="tx1">
                      <a:lumMod val="65000"/>
                      <a:lumOff val="35000"/>
                    </a:schemeClr>
                  </a:solidFill>
                </a:rPr>
                <a:t>Removing processed and sugary foods from school lunch menus</a:t>
              </a:r>
              <a:endParaRPr lang="en-US" sz="1600" dirty="0">
                <a:solidFill>
                  <a:schemeClr val="tx1">
                    <a:lumMod val="65000"/>
                    <a:lumOff val="35000"/>
                  </a:schemeClr>
                </a:solidFill>
                <a:ea typeface="Open Sans"/>
                <a:cs typeface="Open Sans"/>
              </a:endParaRPr>
            </a:p>
            <a:p>
              <a:pPr marL="285750" lvl="0" indent="-285750">
                <a:lnSpc>
                  <a:spcPct val="150000"/>
                </a:lnSpc>
                <a:buFont typeface="Arial" panose="020B0604020202020204" pitchFamily="34" charset="0"/>
                <a:buChar char="•"/>
              </a:pPr>
              <a:r>
                <a:rPr lang="en-US" sz="1600" dirty="0">
                  <a:solidFill>
                    <a:schemeClr val="tx1">
                      <a:lumMod val="65000"/>
                      <a:lumOff val="35000"/>
                    </a:schemeClr>
                  </a:solidFill>
                </a:rPr>
                <a:t>Asking local gyms to provide reduced/free rates for teens</a:t>
              </a:r>
              <a:endParaRPr lang="en-US" sz="1600" dirty="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Take a hike or go to the park with friends or family </a:t>
              </a:r>
              <a:endParaRPr lang="en-US" sz="1600" dirty="0">
                <a:solidFill>
                  <a:schemeClr val="tx1">
                    <a:lumMod val="65000"/>
                    <a:lumOff val="35000"/>
                  </a:schemeClr>
                </a:solidFill>
                <a:ea typeface="Open Sans"/>
                <a:cs typeface="Open Sans"/>
              </a:endParaRPr>
            </a:p>
          </p:txBody>
        </p:sp>
        <p:sp>
          <p:nvSpPr>
            <p:cNvPr id="9" name="LeftSub">
              <a:extLst>
                <a:ext uri="{FF2B5EF4-FFF2-40B4-BE49-F238E27FC236}">
                  <a16:creationId xmlns:a16="http://schemas.microsoft.com/office/drawing/2014/main" id="{D4BDCB44-5753-FB43-9AA8-1CE4415E880C}"/>
                </a:ext>
              </a:extLst>
            </p:cNvPr>
            <p:cNvSpPr txBox="1"/>
            <p:nvPr/>
          </p:nvSpPr>
          <p:spPr>
            <a:xfrm>
              <a:off x="744537" y="2735278"/>
              <a:ext cx="5640903" cy="907428"/>
            </a:xfrm>
            <a:prstGeom prst="rect">
              <a:avLst/>
            </a:prstGeom>
            <a:noFill/>
          </p:spPr>
          <p:txBody>
            <a:bodyPr wrap="none" lIns="0" tIns="0" rIns="0" bIns="0" rtlCol="0" anchor="t">
              <a:spAutoFit/>
            </a:bodyPr>
            <a:lstStyle/>
            <a:p>
              <a:pPr>
                <a:lnSpc>
                  <a:spcPct val="150000"/>
                </a:lnSpc>
              </a:pPr>
              <a:r>
                <a:rPr lang="en-US" sz="4400" b="1" dirty="0">
                  <a:solidFill>
                    <a:schemeClr val="tx1">
                      <a:lumMod val="65000"/>
                      <a:lumOff val="35000"/>
                    </a:schemeClr>
                  </a:solidFill>
                </a:rPr>
                <a:t>Brainstorm Activity </a:t>
              </a:r>
              <a:endParaRPr lang="en-ID" sz="4400" b="1" dirty="0">
                <a:solidFill>
                  <a:schemeClr val="tx1">
                    <a:lumMod val="65000"/>
                    <a:lumOff val="35000"/>
                  </a:schemeClr>
                </a:solidFill>
              </a:endParaRPr>
            </a:p>
          </p:txBody>
        </p:sp>
      </p:grpSp>
      <p:pic>
        <p:nvPicPr>
          <p:cNvPr id="14" name="Picture 13" descr="A close up of a logo&#10;&#10;Description automatically generated">
            <a:extLst>
              <a:ext uri="{FF2B5EF4-FFF2-40B4-BE49-F238E27FC236}">
                <a16:creationId xmlns:a16="http://schemas.microsoft.com/office/drawing/2014/main" id="{BD3125FB-BE83-5F49-96F0-E1A2FD1B71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6272" y="1714088"/>
            <a:ext cx="2850133" cy="2864428"/>
          </a:xfrm>
          <a:prstGeom prst="rect">
            <a:avLst/>
          </a:prstGeom>
        </p:spPr>
      </p:pic>
    </p:spTree>
    <p:extLst>
      <p:ext uri="{BB962C8B-B14F-4D97-AF65-F5344CB8AC3E}">
        <p14:creationId xmlns:p14="http://schemas.microsoft.com/office/powerpoint/2010/main" val="63158115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8E1F12-5008-0D42-ACF2-57E9A509B02D}"/>
              </a:ext>
            </a:extLst>
          </p:cNvPr>
          <p:cNvGrpSpPr/>
          <p:nvPr/>
        </p:nvGrpSpPr>
        <p:grpSpPr>
          <a:xfrm>
            <a:off x="3836999" y="733575"/>
            <a:ext cx="7843628" cy="4432454"/>
            <a:chOff x="14605" y="2735278"/>
            <a:chExt cx="6439352" cy="4432454"/>
          </a:xfrm>
        </p:grpSpPr>
        <p:sp>
          <p:nvSpPr>
            <p:cNvPr id="4" name="Left Text Body">
              <a:extLst>
                <a:ext uri="{FF2B5EF4-FFF2-40B4-BE49-F238E27FC236}">
                  <a16:creationId xmlns:a16="http://schemas.microsoft.com/office/drawing/2014/main" id="{7FA0759F-CC24-2542-9C0C-09DD138DB98B}"/>
                </a:ext>
              </a:extLst>
            </p:cNvPr>
            <p:cNvSpPr txBox="1"/>
            <p:nvPr/>
          </p:nvSpPr>
          <p:spPr>
            <a:xfrm>
              <a:off x="14605" y="3790717"/>
              <a:ext cx="6439352" cy="3377015"/>
            </a:xfrm>
            <a:prstGeom prst="rect">
              <a:avLst/>
            </a:prstGeom>
            <a:noFill/>
          </p:spPr>
          <p:txBody>
            <a:bodyPr wrap="square" lIns="0" tIns="0" rIns="0" bIns="0" rtlCol="0" anchor="t">
              <a:spAutoFit/>
            </a:bodyPr>
            <a:lstStyle/>
            <a:p>
              <a:pPr marL="285750" indent="-285750">
                <a:lnSpc>
                  <a:spcPct val="200000"/>
                </a:lnSpc>
                <a:buFont typeface="Arial" panose="020B0604020202020204" pitchFamily="34" charset="0"/>
                <a:buChar char="•"/>
              </a:pPr>
              <a:r>
                <a:rPr lang="en-US" sz="1600" dirty="0">
                  <a:solidFill>
                    <a:schemeClr val="tx1">
                      <a:lumMod val="65000"/>
                      <a:lumOff val="35000"/>
                    </a:schemeClr>
                  </a:solidFill>
                </a:rPr>
                <a:t>Kids who eat a healthy breakfast tend to be more focused at school, have more energy, and have a better chance of maintaining a healthy weight</a:t>
              </a:r>
              <a:endParaRPr lang="en-US" dirty="0"/>
            </a:p>
            <a:p>
              <a:pPr marL="285750" indent="-285750">
                <a:lnSpc>
                  <a:spcPct val="200000"/>
                </a:lnSpc>
                <a:buFont typeface="Arial" panose="020B0604020202020204" pitchFamily="34" charset="0"/>
                <a:buChar char="•"/>
              </a:pPr>
              <a:r>
                <a:rPr lang="en-US" sz="1600" dirty="0">
                  <a:solidFill>
                    <a:schemeClr val="tx1">
                      <a:lumMod val="65000"/>
                      <a:lumOff val="35000"/>
                    </a:schemeClr>
                  </a:solidFill>
                </a:rPr>
                <a:t>You can purchase 3-4 apples for the cost of 1 soda</a:t>
              </a:r>
              <a:endParaRPr lang="en-US" sz="1600" dirty="0">
                <a:solidFill>
                  <a:schemeClr val="tx1">
                    <a:lumMod val="65000"/>
                    <a:lumOff val="35000"/>
                  </a:schemeClr>
                </a:solidFill>
                <a:ea typeface="Open Sans"/>
                <a:cs typeface="Open Sans"/>
              </a:endParaRPr>
            </a:p>
            <a:p>
              <a:pPr marL="285750" indent="-285750">
                <a:lnSpc>
                  <a:spcPct val="200000"/>
                </a:lnSpc>
                <a:buFont typeface="Arial" panose="020B0604020202020204" pitchFamily="34" charset="0"/>
                <a:buChar char="•"/>
              </a:pPr>
              <a:r>
                <a:rPr lang="en-US" sz="1600" dirty="0">
                  <a:solidFill>
                    <a:schemeClr val="tx1">
                      <a:lumMod val="65000"/>
                      <a:lumOff val="35000"/>
                    </a:schemeClr>
                  </a:solidFill>
                </a:rPr>
                <a:t>Try choosing a rainbow of colors when eating fruits and vegetables</a:t>
              </a:r>
              <a:endParaRPr lang="en-US" sz="1600" dirty="0">
                <a:solidFill>
                  <a:schemeClr val="tx1">
                    <a:lumMod val="65000"/>
                    <a:lumOff val="35000"/>
                  </a:schemeClr>
                </a:solidFill>
                <a:ea typeface="Open Sans"/>
                <a:cs typeface="Open Sans"/>
              </a:endParaRPr>
            </a:p>
            <a:p>
              <a:pPr marL="285750" indent="-285750">
                <a:lnSpc>
                  <a:spcPct val="200000"/>
                </a:lnSpc>
                <a:buFont typeface="Arial" panose="020B0604020202020204" pitchFamily="34" charset="0"/>
                <a:buChar char="•"/>
              </a:pPr>
              <a:r>
                <a:rPr lang="en-US" sz="1600" dirty="0">
                  <a:solidFill>
                    <a:schemeClr val="tx1">
                      <a:lumMod val="65000"/>
                      <a:lumOff val="35000"/>
                    </a:schemeClr>
                  </a:solidFill>
                </a:rPr>
                <a:t>Whole grains contain more nutrients such as fiber, vitamins and minerals</a:t>
              </a:r>
              <a:endParaRPr lang="en-US" sz="1600">
                <a:solidFill>
                  <a:schemeClr val="tx1">
                    <a:lumMod val="65000"/>
                    <a:lumOff val="35000"/>
                  </a:schemeClr>
                </a:solidFill>
                <a:ea typeface="Open Sans"/>
                <a:cs typeface="Open Sans"/>
              </a:endParaRPr>
            </a:p>
            <a:p>
              <a:pPr marL="285750" indent="-285750">
                <a:lnSpc>
                  <a:spcPct val="200000"/>
                </a:lnSpc>
                <a:buFont typeface="Arial" panose="020B0604020202020204" pitchFamily="34" charset="0"/>
                <a:buChar char="•"/>
              </a:pPr>
              <a:r>
                <a:rPr lang="en-US" sz="1600" dirty="0">
                  <a:solidFill>
                    <a:schemeClr val="tx1">
                      <a:lumMod val="65000"/>
                      <a:lumOff val="35000"/>
                    </a:schemeClr>
                  </a:solidFill>
                </a:rPr>
                <a:t>Try saving your favorite sweets for special occasions</a:t>
              </a:r>
              <a:endParaRPr lang="en-US" sz="1600" dirty="0">
                <a:solidFill>
                  <a:schemeClr val="tx1">
                    <a:lumMod val="65000"/>
                    <a:lumOff val="35000"/>
                  </a:schemeClr>
                </a:solidFill>
                <a:ea typeface="Open Sans"/>
                <a:cs typeface="Open Sans"/>
              </a:endParaRPr>
            </a:p>
            <a:p>
              <a:pPr marL="285750" indent="-285750">
                <a:lnSpc>
                  <a:spcPct val="200000"/>
                </a:lnSpc>
                <a:buFont typeface="Arial" panose="020B0604020202020204" pitchFamily="34" charset="0"/>
                <a:buChar char="•"/>
              </a:pPr>
              <a:r>
                <a:rPr lang="en-US" sz="1600" dirty="0">
                  <a:solidFill>
                    <a:schemeClr val="tx1">
                      <a:lumMod val="65000"/>
                      <a:lumOff val="35000"/>
                    </a:schemeClr>
                  </a:solidFill>
                </a:rPr>
                <a:t>A balanced diet that is sustainable is better than a “fad” diet</a:t>
              </a:r>
              <a:endParaRPr lang="en-US" sz="1600" dirty="0">
                <a:solidFill>
                  <a:schemeClr val="tx1">
                    <a:lumMod val="65000"/>
                    <a:lumOff val="35000"/>
                  </a:schemeClr>
                </a:solidFill>
                <a:ea typeface="Open Sans"/>
                <a:cs typeface="Open Sans"/>
              </a:endParaRPr>
            </a:p>
          </p:txBody>
        </p:sp>
        <p:sp>
          <p:nvSpPr>
            <p:cNvPr id="5" name="LeftSub">
              <a:extLst>
                <a:ext uri="{FF2B5EF4-FFF2-40B4-BE49-F238E27FC236}">
                  <a16:creationId xmlns:a16="http://schemas.microsoft.com/office/drawing/2014/main" id="{01128D32-3073-A646-B46E-07AFE5DE6511}"/>
                </a:ext>
              </a:extLst>
            </p:cNvPr>
            <p:cNvSpPr txBox="1"/>
            <p:nvPr/>
          </p:nvSpPr>
          <p:spPr>
            <a:xfrm>
              <a:off x="744537" y="2735278"/>
              <a:ext cx="4767587" cy="742447"/>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Take Home Message</a:t>
              </a:r>
              <a:endParaRPr lang="en-ID" sz="3600" b="1">
                <a:solidFill>
                  <a:schemeClr val="tx1">
                    <a:lumMod val="65000"/>
                    <a:lumOff val="35000"/>
                  </a:schemeClr>
                </a:solidFill>
              </a:endParaRPr>
            </a:p>
          </p:txBody>
        </p:sp>
      </p:grpSp>
      <p:pic>
        <p:nvPicPr>
          <p:cNvPr id="7" name="Picture 6" descr="A green apple&#10;&#10;Description automatically generated">
            <a:extLst>
              <a:ext uri="{FF2B5EF4-FFF2-40B4-BE49-F238E27FC236}">
                <a16:creationId xmlns:a16="http://schemas.microsoft.com/office/drawing/2014/main" id="{C185B92A-9215-6140-A088-313CCB85ED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20" y="839537"/>
            <a:ext cx="4635856" cy="4636290"/>
          </a:xfrm>
          <a:prstGeom prst="rect">
            <a:avLst/>
          </a:prstGeom>
        </p:spPr>
      </p:pic>
    </p:spTree>
    <p:extLst>
      <p:ext uri="{BB962C8B-B14F-4D97-AF65-F5344CB8AC3E}">
        <p14:creationId xmlns:p14="http://schemas.microsoft.com/office/powerpoint/2010/main" val="331510183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8E1F12-5008-0D42-ACF2-57E9A509B02D}"/>
              </a:ext>
            </a:extLst>
          </p:cNvPr>
          <p:cNvGrpSpPr/>
          <p:nvPr/>
        </p:nvGrpSpPr>
        <p:grpSpPr>
          <a:xfrm>
            <a:off x="492439" y="548640"/>
            <a:ext cx="8064492" cy="4091882"/>
            <a:chOff x="386584" y="2735278"/>
            <a:chExt cx="7983664" cy="3811935"/>
          </a:xfrm>
        </p:grpSpPr>
        <p:sp>
          <p:nvSpPr>
            <p:cNvPr id="4" name="Left Text Body">
              <a:extLst>
                <a:ext uri="{FF2B5EF4-FFF2-40B4-BE49-F238E27FC236}">
                  <a16:creationId xmlns:a16="http://schemas.microsoft.com/office/drawing/2014/main" id="{7FA0759F-CC24-2542-9C0C-09DD138DB98B}"/>
                </a:ext>
              </a:extLst>
            </p:cNvPr>
            <p:cNvSpPr txBox="1"/>
            <p:nvPr/>
          </p:nvSpPr>
          <p:spPr>
            <a:xfrm>
              <a:off x="386584" y="3859990"/>
              <a:ext cx="7983664" cy="2687223"/>
            </a:xfrm>
            <a:prstGeom prst="rect">
              <a:avLst/>
            </a:prstGeom>
            <a:noFill/>
          </p:spPr>
          <p:txBody>
            <a:bodyPr wrap="square" lIns="0" tIns="0" rIns="0" bIns="0" rtlCol="0" anchor="t">
              <a:spAutoFit/>
            </a:bodyPr>
            <a:lstStyle/>
            <a:p>
              <a:pPr marL="285750" indent="-285750">
                <a:lnSpc>
                  <a:spcPct val="200000"/>
                </a:lnSpc>
                <a:buFont typeface="Arial" panose="020B0604020202020204" pitchFamily="34" charset="0"/>
                <a:buChar char="•"/>
              </a:pPr>
              <a:r>
                <a:rPr lang="en-US" sz="1600" dirty="0">
                  <a:solidFill>
                    <a:schemeClr val="tx1">
                      <a:lumMod val="65000"/>
                      <a:lumOff val="35000"/>
                    </a:schemeClr>
                  </a:solidFill>
                </a:rPr>
                <a:t>What food or drink do you have the most often? Do you think it is a healthy food or drink? What are the ingredients? Does it contain added sugar?</a:t>
              </a:r>
              <a:endParaRPr lang="en-US" dirty="0">
                <a:solidFill>
                  <a:schemeClr val="tx1">
                    <a:lumMod val="65000"/>
                    <a:lumOff val="35000"/>
                  </a:schemeClr>
                </a:solidFill>
              </a:endParaRPr>
            </a:p>
            <a:p>
              <a:pPr marL="285750" indent="-285750">
                <a:lnSpc>
                  <a:spcPct val="200000"/>
                </a:lnSpc>
                <a:buFont typeface="Arial" panose="020B0604020202020204" pitchFamily="34" charset="0"/>
                <a:buChar char="•"/>
              </a:pPr>
              <a:r>
                <a:rPr lang="en-US" sz="1600" dirty="0">
                  <a:solidFill>
                    <a:schemeClr val="tx1">
                      <a:lumMod val="65000"/>
                      <a:lumOff val="35000"/>
                    </a:schemeClr>
                  </a:solidFill>
                </a:rPr>
                <a:t>When you are reading a nutrition label, what are the ingredients that you should be paying extra attention to that may not be as nutritious?</a:t>
              </a:r>
              <a:endParaRPr lang="en-US" sz="1600" dirty="0">
                <a:solidFill>
                  <a:schemeClr val="tx1">
                    <a:lumMod val="65000"/>
                    <a:lumOff val="35000"/>
                  </a:schemeClr>
                </a:solidFill>
                <a:ea typeface="Open Sans"/>
                <a:cs typeface="Open Sans"/>
              </a:endParaRPr>
            </a:p>
            <a:p>
              <a:pPr marL="285750" indent="-285750">
                <a:lnSpc>
                  <a:spcPct val="200000"/>
                </a:lnSpc>
                <a:buFont typeface="Arial" panose="020B0604020202020204" pitchFamily="34" charset="0"/>
                <a:buChar char="•"/>
              </a:pPr>
              <a:r>
                <a:rPr lang="en-US" sz="1600" dirty="0">
                  <a:solidFill>
                    <a:schemeClr val="tx1">
                      <a:lumMod val="65000"/>
                      <a:lumOff val="35000"/>
                    </a:schemeClr>
                  </a:solidFill>
                </a:rPr>
                <a:t>Why are whole grains an important addition to your diet?</a:t>
              </a:r>
              <a:endParaRPr lang="en-US" sz="1600" dirty="0">
                <a:solidFill>
                  <a:schemeClr val="tx1">
                    <a:lumMod val="65000"/>
                    <a:lumOff val="35000"/>
                  </a:schemeClr>
                </a:solidFill>
                <a:ea typeface="Open Sans"/>
                <a:cs typeface="Open Sans"/>
              </a:endParaRPr>
            </a:p>
            <a:p>
              <a:pPr marL="285750" indent="-285750">
                <a:lnSpc>
                  <a:spcPct val="200000"/>
                </a:lnSpc>
                <a:buFont typeface="Arial" panose="020B0604020202020204" pitchFamily="34" charset="0"/>
                <a:buChar char="•"/>
              </a:pPr>
              <a:r>
                <a:rPr lang="en-US" sz="1600" dirty="0">
                  <a:solidFill>
                    <a:schemeClr val="tx1">
                      <a:lumMod val="65000"/>
                      <a:lumOff val="35000"/>
                    </a:schemeClr>
                  </a:solidFill>
                </a:rPr>
                <a:t>Why do you think  it is important to make a SMART goal achievable?</a:t>
              </a:r>
              <a:endParaRPr lang="en-US" sz="1600" dirty="0">
                <a:solidFill>
                  <a:schemeClr val="tx1">
                    <a:lumMod val="65000"/>
                    <a:lumOff val="35000"/>
                  </a:schemeClr>
                </a:solidFill>
                <a:ea typeface="Open Sans"/>
                <a:cs typeface="Open Sans"/>
              </a:endParaRPr>
            </a:p>
          </p:txBody>
        </p:sp>
        <p:sp>
          <p:nvSpPr>
            <p:cNvPr id="5" name="LeftSub">
              <a:extLst>
                <a:ext uri="{FF2B5EF4-FFF2-40B4-BE49-F238E27FC236}">
                  <a16:creationId xmlns:a16="http://schemas.microsoft.com/office/drawing/2014/main" id="{01128D32-3073-A646-B46E-07AFE5DE6511}"/>
                </a:ext>
              </a:extLst>
            </p:cNvPr>
            <p:cNvSpPr txBox="1"/>
            <p:nvPr/>
          </p:nvSpPr>
          <p:spPr>
            <a:xfrm>
              <a:off x="744537" y="2735278"/>
              <a:ext cx="5979201" cy="907428"/>
            </a:xfrm>
            <a:prstGeom prst="rect">
              <a:avLst/>
            </a:prstGeom>
            <a:noFill/>
          </p:spPr>
          <p:txBody>
            <a:bodyPr wrap="none" lIns="0" tIns="0" rIns="0" bIns="0" rtlCol="0">
              <a:spAutoFit/>
            </a:bodyPr>
            <a:lstStyle/>
            <a:p>
              <a:pPr>
                <a:lnSpc>
                  <a:spcPct val="150000"/>
                </a:lnSpc>
              </a:pPr>
              <a:r>
                <a:rPr lang="en-US" sz="4400" b="1">
                  <a:solidFill>
                    <a:schemeClr val="tx1">
                      <a:lumMod val="65000"/>
                      <a:lumOff val="35000"/>
                    </a:schemeClr>
                  </a:solidFill>
                </a:rPr>
                <a:t>Discussion Questions</a:t>
              </a:r>
              <a:endParaRPr lang="en-ID" sz="4400" b="1">
                <a:solidFill>
                  <a:schemeClr val="tx1">
                    <a:lumMod val="65000"/>
                    <a:lumOff val="35000"/>
                  </a:schemeClr>
                </a:solidFill>
              </a:endParaRPr>
            </a:p>
          </p:txBody>
        </p:sp>
      </p:grpSp>
      <p:pic>
        <p:nvPicPr>
          <p:cNvPr id="6" name="Picture 5">
            <a:extLst>
              <a:ext uri="{FF2B5EF4-FFF2-40B4-BE49-F238E27FC236}">
                <a16:creationId xmlns:a16="http://schemas.microsoft.com/office/drawing/2014/main" id="{7D88CA4F-949A-1746-939F-08C3003B95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0354" y="5868971"/>
            <a:ext cx="2514600" cy="20955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9ED9A48-8313-5344-8FDE-0BF2B39596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2081" y="1714365"/>
            <a:ext cx="2680175" cy="2680638"/>
          </a:xfrm>
          <a:prstGeom prst="rect">
            <a:avLst/>
          </a:prstGeom>
        </p:spPr>
      </p:pic>
      <p:sp>
        <p:nvSpPr>
          <p:cNvPr id="7" name="TextBox 6">
            <a:extLst>
              <a:ext uri="{FF2B5EF4-FFF2-40B4-BE49-F238E27FC236}">
                <a16:creationId xmlns:a16="http://schemas.microsoft.com/office/drawing/2014/main" id="{BE0B2071-D59A-A9F3-583F-FDAC92C40F6B}"/>
              </a:ext>
            </a:extLst>
          </p:cNvPr>
          <p:cNvSpPr txBox="1"/>
          <p:nvPr/>
        </p:nvSpPr>
        <p:spPr>
          <a:xfrm>
            <a:off x="6399025" y="5538950"/>
            <a:ext cx="4316887" cy="659924"/>
          </a:xfrm>
          <a:prstGeom prst="rect">
            <a:avLst/>
          </a:prstGeom>
          <a:noFill/>
        </p:spPr>
        <p:txBody>
          <a:bodyPr wrap="none" lIns="0" tIns="0" rIns="0" bIns="0" rtlCol="0" anchor="t">
            <a:spAutoFit/>
          </a:bodyPr>
          <a:lstStyle/>
          <a:p>
            <a:pPr>
              <a:lnSpc>
                <a:spcPct val="150000"/>
              </a:lnSpc>
            </a:pPr>
            <a:r>
              <a:rPr lang="en-US" sz="3200" b="1" dirty="0">
                <a:solidFill>
                  <a:schemeClr val="tx1">
                    <a:lumMod val="65000"/>
                    <a:lumOff val="35000"/>
                  </a:schemeClr>
                </a:solidFill>
              </a:rPr>
              <a:t>SMART Goals Activity</a:t>
            </a:r>
            <a:endParaRPr lang="en-ID" sz="3200" b="1" dirty="0">
              <a:solidFill>
                <a:schemeClr val="tx1">
                  <a:lumMod val="65000"/>
                  <a:lumOff val="35000"/>
                </a:schemeClr>
              </a:solidFill>
            </a:endParaRPr>
          </a:p>
        </p:txBody>
      </p:sp>
    </p:spTree>
    <p:extLst>
      <p:ext uri="{BB962C8B-B14F-4D97-AF65-F5344CB8AC3E}">
        <p14:creationId xmlns:p14="http://schemas.microsoft.com/office/powerpoint/2010/main" val="300813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enter Text Body">
            <a:extLst>
              <a:ext uri="{FF2B5EF4-FFF2-40B4-BE49-F238E27FC236}">
                <a16:creationId xmlns:a16="http://schemas.microsoft.com/office/drawing/2014/main" id="{AFC1B76D-6AB3-BF49-A43B-9E16C7BB111A}"/>
              </a:ext>
            </a:extLst>
          </p:cNvPr>
          <p:cNvSpPr txBox="1"/>
          <p:nvPr/>
        </p:nvSpPr>
        <p:spPr>
          <a:xfrm>
            <a:off x="383209" y="989522"/>
            <a:ext cx="10437368" cy="3848489"/>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dirty="0">
                <a:solidFill>
                  <a:schemeClr val="tx1">
                    <a:lumMod val="65000"/>
                    <a:lumOff val="35000"/>
                  </a:schemeClr>
                </a:solidFill>
              </a:rPr>
              <a:t>All sources from the current Crush Diabetes curriculum.</a:t>
            </a:r>
            <a:endParaRPr lang="en-US" sz="1200" dirty="0">
              <a:solidFill>
                <a:schemeClr val="tx1">
                  <a:lumMod val="65000"/>
                  <a:lumOff val="35000"/>
                </a:schemeClr>
              </a:solidFill>
              <a:ea typeface="Open Sans"/>
              <a:cs typeface="Open Sans"/>
            </a:endParaRPr>
          </a:p>
          <a:p>
            <a:pPr algn="ctr"/>
            <a:r>
              <a:rPr lang="en-US" sz="1200" dirty="0">
                <a:solidFill>
                  <a:schemeClr val="tx1">
                    <a:lumMod val="65000"/>
                    <a:lumOff val="35000"/>
                  </a:schemeClr>
                </a:solidFill>
              </a:rPr>
              <a:t>Houghton Mifflin Harcourt (2020). 7 Nutrition Activities for Elementary and Middle School Students. Retrieved from </a:t>
            </a:r>
            <a:r>
              <a:rPr lang="en-US" sz="1200" dirty="0">
                <a:hlinkClick r:id="rId2"/>
              </a:rPr>
              <a:t>https://www.hmhco.com/blog/nutrition-activities-elementary-middle-school-students</a:t>
            </a:r>
            <a:endParaRPr lang="en-US" sz="1200" dirty="0">
              <a:ea typeface="Open Sans"/>
              <a:cs typeface="Open Sans"/>
            </a:endParaRPr>
          </a:p>
          <a:p>
            <a:pPr algn="ctr"/>
            <a:r>
              <a:rPr lang="en-US" sz="1200" dirty="0">
                <a:solidFill>
                  <a:schemeClr val="tx1">
                    <a:lumMod val="65000"/>
                    <a:lumOff val="35000"/>
                  </a:schemeClr>
                </a:solidFill>
              </a:rPr>
              <a:t>Kids Health (2020). Breakfast. Retrieved from </a:t>
            </a:r>
            <a:r>
              <a:rPr lang="en-US" sz="1200" dirty="0">
                <a:hlinkClick r:id="rId3"/>
              </a:rPr>
              <a:t>https://kidshealth.org/en/kids/breakfast.html</a:t>
            </a:r>
            <a:endParaRPr lang="en-US" sz="1200" dirty="0">
              <a:ea typeface="Open Sans"/>
              <a:cs typeface="Open Sans"/>
            </a:endParaRPr>
          </a:p>
          <a:p>
            <a:pPr algn="ctr"/>
            <a:r>
              <a:rPr lang="en-US" sz="1200" dirty="0">
                <a:solidFill>
                  <a:schemeClr val="tx1">
                    <a:lumMod val="65000"/>
                    <a:lumOff val="35000"/>
                  </a:schemeClr>
                </a:solidFill>
              </a:rPr>
              <a:t>Kids Health (2020). Why Drinking Water is the Way to Go. Retrieved from </a:t>
            </a:r>
            <a:r>
              <a:rPr lang="en-US" sz="1200" dirty="0">
                <a:hlinkClick r:id="rId4"/>
              </a:rPr>
              <a:t>https://kidshealth.org/en/kids/water.html</a:t>
            </a:r>
            <a:endParaRPr lang="en-US" sz="1200" dirty="0">
              <a:ea typeface="Open Sans"/>
              <a:cs typeface="Open Sans"/>
            </a:endParaRPr>
          </a:p>
          <a:p>
            <a:pPr algn="ctr"/>
            <a:r>
              <a:rPr lang="en-US" sz="1200" dirty="0">
                <a:solidFill>
                  <a:schemeClr val="tx1">
                    <a:lumMod val="65000"/>
                    <a:lumOff val="35000"/>
                  </a:schemeClr>
                </a:solidFill>
              </a:rPr>
              <a:t>NIH (2020). Vitamins and Minerals. Retrieved from </a:t>
            </a:r>
            <a:r>
              <a:rPr lang="en-US" sz="1200" dirty="0">
                <a:hlinkClick r:id="rId5"/>
              </a:rPr>
              <a:t>https://www.nccih.nih.gov/health/vitamins-and-minerals#:~:text=Vitamins%20and%20Minerals-,Vitamins%20and%20Minerals,biotin%2C%20and%20folate%2Ffolic%20acid</a:t>
            </a:r>
            <a:endParaRPr lang="en-US" sz="1200" dirty="0">
              <a:ea typeface="Open Sans"/>
              <a:cs typeface="Open Sans"/>
            </a:endParaRPr>
          </a:p>
          <a:p>
            <a:pPr algn="ctr"/>
            <a:r>
              <a:rPr lang="en-US" sz="1200" err="1">
                <a:solidFill>
                  <a:schemeClr val="tx1">
                    <a:lumMod val="65000"/>
                    <a:lumOff val="35000"/>
                  </a:schemeClr>
                </a:solidFill>
              </a:rPr>
              <a:t>Oldways</a:t>
            </a:r>
            <a:r>
              <a:rPr lang="en-US" sz="1200" dirty="0">
                <a:solidFill>
                  <a:schemeClr val="tx1">
                    <a:lumMod val="65000"/>
                    <a:lumOff val="35000"/>
                  </a:schemeClr>
                </a:solidFill>
              </a:rPr>
              <a:t> Whole Grains Council (2020). Retrieved from </a:t>
            </a:r>
            <a:r>
              <a:rPr lang="en-US" sz="1200" dirty="0">
                <a:hlinkClick r:id="rId6"/>
              </a:rPr>
              <a:t>https://wholegrainscouncil.org/</a:t>
            </a:r>
            <a:endParaRPr lang="en-US" sz="1200" dirty="0">
              <a:ea typeface="Open Sans"/>
              <a:cs typeface="Open Sans"/>
            </a:endParaRPr>
          </a:p>
          <a:p>
            <a:pPr algn="ctr"/>
            <a:r>
              <a:rPr lang="en-US" sz="1200" dirty="0">
                <a:solidFill>
                  <a:schemeClr val="tx1">
                    <a:lumMod val="65000"/>
                    <a:lumOff val="35000"/>
                  </a:schemeClr>
                </a:solidFill>
              </a:rPr>
              <a:t>U.S. Food and Drug Administration (2020). How to Understand and Use the Nutritional Facts Label. Retrieved from </a:t>
            </a:r>
            <a:r>
              <a:rPr lang="en-US" sz="1200" dirty="0">
                <a:hlinkClick r:id="rId7"/>
              </a:rPr>
              <a:t>https://www.fda.gov/food/new-nutrition-facts-label/how-understand-and-use-nutrition-facts-label</a:t>
            </a:r>
            <a:endParaRPr lang="en-US" sz="1200" dirty="0">
              <a:ea typeface="Open Sans"/>
              <a:cs typeface="Open Sans"/>
            </a:endParaRPr>
          </a:p>
          <a:p>
            <a:pPr algn="ctr"/>
            <a:r>
              <a:rPr lang="en-US" sz="1200" dirty="0">
                <a:solidFill>
                  <a:schemeClr val="tx1">
                    <a:lumMod val="65000"/>
                    <a:lumOff val="35000"/>
                  </a:schemeClr>
                </a:solidFill>
              </a:rPr>
              <a:t>All sources from the current Crush Diabetes curriculum</a:t>
            </a:r>
            <a:endParaRPr lang="en-US" sz="1200" dirty="0">
              <a:solidFill>
                <a:schemeClr val="tx1">
                  <a:lumMod val="65000"/>
                  <a:lumOff val="35000"/>
                </a:schemeClr>
              </a:solidFill>
              <a:ea typeface="Open Sans"/>
              <a:cs typeface="Open Sans"/>
            </a:endParaRPr>
          </a:p>
          <a:p>
            <a:pPr algn="ctr"/>
            <a:r>
              <a:rPr lang="en-US" sz="1200">
                <a:solidFill>
                  <a:schemeClr val="tx1">
                    <a:lumMod val="65000"/>
                    <a:lumOff val="35000"/>
                  </a:schemeClr>
                </a:solidFill>
              </a:rPr>
              <a:t>USDA (2016). Kids Food Critic Activity. Retrieved from </a:t>
            </a:r>
            <a:r>
              <a:rPr lang="en-US" sz="1200" dirty="0">
                <a:solidFill>
                  <a:schemeClr val="tx1">
                    <a:lumMod val="65000"/>
                    <a:lumOff val="35000"/>
                  </a:schemeClr>
                </a:solidFill>
                <a:hlinkClick r:id="rId8">
                  <a:extLst>
                    <a:ext uri="{A12FA001-AC4F-418D-AE19-62706E023703}">
                      <ahyp:hlinkClr xmlns:ahyp="http://schemas.microsoft.com/office/drawing/2018/hyperlinkcolor" val="tx"/>
                    </a:ext>
                  </a:extLst>
                </a:hlinkClick>
              </a:rPr>
              <a:t>https://www.fns.usda.gov/tn/kids-food-critic-activity</a:t>
            </a:r>
            <a:endParaRPr lang="en-US" sz="1200" dirty="0">
              <a:solidFill>
                <a:schemeClr val="tx1">
                  <a:lumMod val="65000"/>
                  <a:lumOff val="35000"/>
                </a:schemeClr>
              </a:solidFill>
              <a:ea typeface="Open Sans"/>
              <a:cs typeface="Open Sans"/>
            </a:endParaRPr>
          </a:p>
          <a:p>
            <a:pPr algn="ctr"/>
            <a:r>
              <a:rPr lang="en-US" sz="1200" dirty="0">
                <a:solidFill>
                  <a:schemeClr val="tx1">
                    <a:lumMod val="65000"/>
                    <a:lumOff val="35000"/>
                  </a:schemeClr>
                </a:solidFill>
              </a:rPr>
              <a:t>U.S. National Library of Medicine (2020). Minerals. Retrieved from</a:t>
            </a:r>
            <a:r>
              <a:rPr lang="en-US" sz="1200" dirty="0"/>
              <a:t> </a:t>
            </a:r>
            <a:r>
              <a:rPr lang="en-US" sz="1200" dirty="0">
                <a:hlinkClick r:id="rId9"/>
              </a:rPr>
              <a:t>https://medlineplus.gov/minerals.html#:~:text=Minerals%20are%20important%20for%20your,for%20making%20enzymes%20and%20hormones.</a:t>
            </a:r>
            <a:endParaRPr lang="en-US" sz="1200" dirty="0">
              <a:ea typeface="Open Sans"/>
              <a:cs typeface="Open Sans"/>
            </a:endParaRPr>
          </a:p>
        </p:txBody>
      </p:sp>
      <p:sp>
        <p:nvSpPr>
          <p:cNvPr id="3" name="TextBox 2">
            <a:extLst>
              <a:ext uri="{FF2B5EF4-FFF2-40B4-BE49-F238E27FC236}">
                <a16:creationId xmlns:a16="http://schemas.microsoft.com/office/drawing/2014/main" id="{06F410B8-19A5-AF4C-9405-4725172D2C0B}"/>
              </a:ext>
            </a:extLst>
          </p:cNvPr>
          <p:cNvSpPr txBox="1"/>
          <p:nvPr/>
        </p:nvSpPr>
        <p:spPr>
          <a:xfrm>
            <a:off x="4262051" y="46783"/>
            <a:ext cx="3003835" cy="742383"/>
          </a:xfrm>
          <a:prstGeom prst="rect">
            <a:avLst/>
          </a:prstGeom>
          <a:noFill/>
        </p:spPr>
        <p:txBody>
          <a:bodyPr wrap="square" lIns="0" tIns="0" rIns="0" bIns="0" rtlCol="0" anchor="t">
            <a:spAutoFit/>
          </a:bodyPr>
          <a:lstStyle/>
          <a:p>
            <a:pPr algn="ctr">
              <a:lnSpc>
                <a:spcPct val="150000"/>
              </a:lnSpc>
            </a:pPr>
            <a:r>
              <a:rPr lang="en-US" sz="3600" b="1">
                <a:solidFill>
                  <a:schemeClr val="tx1">
                    <a:lumMod val="65000"/>
                    <a:lumOff val="35000"/>
                  </a:schemeClr>
                </a:solidFill>
              </a:rPr>
              <a:t>References</a:t>
            </a:r>
            <a:endParaRPr lang="en-ID" sz="3600" b="1">
              <a:solidFill>
                <a:schemeClr val="tx1">
                  <a:lumMod val="65000"/>
                  <a:lumOff val="35000"/>
                </a:schemeClr>
              </a:solidFill>
            </a:endParaRPr>
          </a:p>
        </p:txBody>
      </p:sp>
      <p:pic>
        <p:nvPicPr>
          <p:cNvPr id="11" name="Picture 10" descr="A red and white sign with white text&#10;&#10;Description automatically generated">
            <a:extLst>
              <a:ext uri="{FF2B5EF4-FFF2-40B4-BE49-F238E27FC236}">
                <a16:creationId xmlns:a16="http://schemas.microsoft.com/office/drawing/2014/main" id="{A9090CE4-D767-E3A8-BC97-C07618B264D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54156" y="4295433"/>
            <a:ext cx="10304407" cy="3029550"/>
          </a:xfrm>
          <a:prstGeom prst="rect">
            <a:avLst/>
          </a:prstGeom>
        </p:spPr>
      </p:pic>
    </p:spTree>
    <p:extLst>
      <p:ext uri="{BB962C8B-B14F-4D97-AF65-F5344CB8AC3E}">
        <p14:creationId xmlns:p14="http://schemas.microsoft.com/office/powerpoint/2010/main" val="420314446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boy wearing a black shirt&#10;&#10;Description automatically generated">
            <a:extLst>
              <a:ext uri="{FF2B5EF4-FFF2-40B4-BE49-F238E27FC236}">
                <a16:creationId xmlns:a16="http://schemas.microsoft.com/office/drawing/2014/main" id="{ED3E41E7-2E19-9E4D-BD57-EAE3BC5F6C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71012"/>
            <a:ext cx="7302067" cy="5828407"/>
          </a:xfrm>
          <a:prstGeom prst="rect">
            <a:avLst/>
          </a:prstGeom>
        </p:spPr>
      </p:pic>
      <p:grpSp>
        <p:nvGrpSpPr>
          <p:cNvPr id="66" name="Group 65">
            <a:extLst>
              <a:ext uri="{FF2B5EF4-FFF2-40B4-BE49-F238E27FC236}">
                <a16:creationId xmlns:a16="http://schemas.microsoft.com/office/drawing/2014/main" id="{20FB62EA-4857-41DE-ADF7-6A33545016B1}"/>
              </a:ext>
            </a:extLst>
          </p:cNvPr>
          <p:cNvGrpSpPr/>
          <p:nvPr/>
        </p:nvGrpSpPr>
        <p:grpSpPr>
          <a:xfrm>
            <a:off x="4976049" y="1825502"/>
            <a:ext cx="5965278" cy="1836432"/>
            <a:chOff x="4887106" y="2327347"/>
            <a:chExt cx="5965278" cy="1836432"/>
          </a:xfrm>
        </p:grpSpPr>
        <p:sp>
          <p:nvSpPr>
            <p:cNvPr id="56" name="LeftSub">
              <a:extLst>
                <a:ext uri="{FF2B5EF4-FFF2-40B4-BE49-F238E27FC236}">
                  <a16:creationId xmlns:a16="http://schemas.microsoft.com/office/drawing/2014/main" id="{9B85106C-6ED7-4D0E-8EA9-04EC4D4D1B24}"/>
                </a:ext>
              </a:extLst>
            </p:cNvPr>
            <p:cNvSpPr txBox="1"/>
            <p:nvPr/>
          </p:nvSpPr>
          <p:spPr>
            <a:xfrm>
              <a:off x="6007161" y="2327347"/>
              <a:ext cx="3486532" cy="742383"/>
            </a:xfrm>
            <a:prstGeom prst="rect">
              <a:avLst/>
            </a:prstGeom>
            <a:noFill/>
          </p:spPr>
          <p:txBody>
            <a:bodyPr wrap="none" lIns="0" tIns="0" rIns="0" bIns="0" rtlCol="0">
              <a:spAutoFit/>
            </a:bodyPr>
            <a:lstStyle/>
            <a:p>
              <a:pPr>
                <a:lnSpc>
                  <a:spcPct val="150000"/>
                </a:lnSpc>
              </a:pPr>
              <a:r>
                <a:rPr lang="en-US" sz="3600" b="1" dirty="0">
                  <a:solidFill>
                    <a:schemeClr val="tx1">
                      <a:lumMod val="65000"/>
                      <a:lumOff val="35000"/>
                    </a:schemeClr>
                  </a:solidFill>
                </a:rPr>
                <a:t>Fact or Fiction?</a:t>
              </a:r>
              <a:endParaRPr lang="en-ID" sz="3600" b="1" dirty="0">
                <a:solidFill>
                  <a:schemeClr val="tx1">
                    <a:lumMod val="65000"/>
                    <a:lumOff val="35000"/>
                  </a:schemeClr>
                </a:solidFill>
              </a:endParaRPr>
            </a:p>
          </p:txBody>
        </p:sp>
        <p:sp>
          <p:nvSpPr>
            <p:cNvPr id="61" name="Center Text Body">
              <a:extLst>
                <a:ext uri="{FF2B5EF4-FFF2-40B4-BE49-F238E27FC236}">
                  <a16:creationId xmlns:a16="http://schemas.microsoft.com/office/drawing/2014/main" id="{C206F5CB-FA3F-4DC6-AB42-517839D84A8F}"/>
                </a:ext>
              </a:extLst>
            </p:cNvPr>
            <p:cNvSpPr txBox="1"/>
            <p:nvPr/>
          </p:nvSpPr>
          <p:spPr>
            <a:xfrm>
              <a:off x="4887106" y="3464420"/>
              <a:ext cx="5965278" cy="69935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dirty="0">
                  <a:solidFill>
                    <a:schemeClr val="tx1">
                      <a:lumMod val="65000"/>
                      <a:lumOff val="35000"/>
                    </a:schemeClr>
                  </a:solidFill>
                </a:rPr>
                <a:t>Healthy eating habits for people with diabetes are the same healthy eating habits for people who do not have diabetes.</a:t>
              </a:r>
            </a:p>
          </p:txBody>
        </p:sp>
      </p:grpSp>
      <p:pic>
        <p:nvPicPr>
          <p:cNvPr id="3" name="Picture 2">
            <a:extLst>
              <a:ext uri="{FF2B5EF4-FFF2-40B4-BE49-F238E27FC236}">
                <a16:creationId xmlns:a16="http://schemas.microsoft.com/office/drawing/2014/main" id="{8F52B4E0-0122-0444-89E1-3C62973328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06377" y="2248296"/>
            <a:ext cx="546100" cy="495300"/>
          </a:xfrm>
          <a:prstGeom prst="rect">
            <a:avLst/>
          </a:prstGeom>
        </p:spPr>
      </p:pic>
    </p:spTree>
    <p:extLst>
      <p:ext uri="{BB962C8B-B14F-4D97-AF65-F5344CB8AC3E}">
        <p14:creationId xmlns:p14="http://schemas.microsoft.com/office/powerpoint/2010/main" val="31133708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F7BCC5F-FA7E-495A-99EB-5F3C595A56CF}"/>
              </a:ext>
            </a:extLst>
          </p:cNvPr>
          <p:cNvGrpSpPr/>
          <p:nvPr/>
        </p:nvGrpSpPr>
        <p:grpSpPr>
          <a:xfrm>
            <a:off x="12962467" y="1586650"/>
            <a:ext cx="5870573" cy="4920137"/>
            <a:chOff x="5406168" y="1337549"/>
            <a:chExt cx="5870573" cy="4920137"/>
          </a:xfrm>
        </p:grpSpPr>
        <p:sp>
          <p:nvSpPr>
            <p:cNvPr id="10" name="Oval 9">
              <a:extLst>
                <a:ext uri="{FF2B5EF4-FFF2-40B4-BE49-F238E27FC236}">
                  <a16:creationId xmlns:a16="http://schemas.microsoft.com/office/drawing/2014/main" id="{DE505B62-146F-49D7-B455-D59623B923B7}"/>
                </a:ext>
              </a:extLst>
            </p:cNvPr>
            <p:cNvSpPr/>
            <p:nvPr/>
          </p:nvSpPr>
          <p:spPr>
            <a:xfrm>
              <a:off x="5532081" y="3129108"/>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Oval 11">
              <a:extLst>
                <a:ext uri="{FF2B5EF4-FFF2-40B4-BE49-F238E27FC236}">
                  <a16:creationId xmlns:a16="http://schemas.microsoft.com/office/drawing/2014/main" id="{FABCBD3A-DB7B-42B6-8106-180B860D1BA6}"/>
                </a:ext>
              </a:extLst>
            </p:cNvPr>
            <p:cNvSpPr/>
            <p:nvPr/>
          </p:nvSpPr>
          <p:spPr>
            <a:xfrm>
              <a:off x="5532081" y="3669865"/>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Oval 15">
              <a:extLst>
                <a:ext uri="{FF2B5EF4-FFF2-40B4-BE49-F238E27FC236}">
                  <a16:creationId xmlns:a16="http://schemas.microsoft.com/office/drawing/2014/main" id="{556F875B-73F0-4ADC-8F76-6CD4900CE5B7}"/>
                </a:ext>
              </a:extLst>
            </p:cNvPr>
            <p:cNvSpPr/>
            <p:nvPr/>
          </p:nvSpPr>
          <p:spPr>
            <a:xfrm>
              <a:off x="7844134" y="3129108"/>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Oval 16">
              <a:extLst>
                <a:ext uri="{FF2B5EF4-FFF2-40B4-BE49-F238E27FC236}">
                  <a16:creationId xmlns:a16="http://schemas.microsoft.com/office/drawing/2014/main" id="{FEA3942E-850D-46AA-9E76-22C5989D46DD}"/>
                </a:ext>
              </a:extLst>
            </p:cNvPr>
            <p:cNvSpPr/>
            <p:nvPr/>
          </p:nvSpPr>
          <p:spPr>
            <a:xfrm>
              <a:off x="7844134" y="3669865"/>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Oval 25">
              <a:extLst>
                <a:ext uri="{FF2B5EF4-FFF2-40B4-BE49-F238E27FC236}">
                  <a16:creationId xmlns:a16="http://schemas.microsoft.com/office/drawing/2014/main" id="{8B86A7D4-5B8E-4125-A420-5B7F5F2A1938}"/>
                </a:ext>
              </a:extLst>
            </p:cNvPr>
            <p:cNvSpPr/>
            <p:nvPr/>
          </p:nvSpPr>
          <p:spPr>
            <a:xfrm>
              <a:off x="5502984" y="3153175"/>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Oval 26">
              <a:extLst>
                <a:ext uri="{FF2B5EF4-FFF2-40B4-BE49-F238E27FC236}">
                  <a16:creationId xmlns:a16="http://schemas.microsoft.com/office/drawing/2014/main" id="{29A7C164-244F-41C0-93EA-7292CF0A50A9}"/>
                </a:ext>
              </a:extLst>
            </p:cNvPr>
            <p:cNvSpPr/>
            <p:nvPr/>
          </p:nvSpPr>
          <p:spPr>
            <a:xfrm>
              <a:off x="5502984" y="3693932"/>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Oval 27">
              <a:extLst>
                <a:ext uri="{FF2B5EF4-FFF2-40B4-BE49-F238E27FC236}">
                  <a16:creationId xmlns:a16="http://schemas.microsoft.com/office/drawing/2014/main" id="{DDEEDBFA-63B3-4C36-BB13-F34CA9F37371}"/>
                </a:ext>
              </a:extLst>
            </p:cNvPr>
            <p:cNvSpPr/>
            <p:nvPr/>
          </p:nvSpPr>
          <p:spPr>
            <a:xfrm>
              <a:off x="7815037" y="3153175"/>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Oval 28">
              <a:extLst>
                <a:ext uri="{FF2B5EF4-FFF2-40B4-BE49-F238E27FC236}">
                  <a16:creationId xmlns:a16="http://schemas.microsoft.com/office/drawing/2014/main" id="{37B2B9D3-EF7B-46F4-8048-2D220024294A}"/>
                </a:ext>
              </a:extLst>
            </p:cNvPr>
            <p:cNvSpPr/>
            <p:nvPr/>
          </p:nvSpPr>
          <p:spPr>
            <a:xfrm>
              <a:off x="7815037" y="3693932"/>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 name="Left Text Body">
              <a:extLst>
                <a:ext uri="{FF2B5EF4-FFF2-40B4-BE49-F238E27FC236}">
                  <a16:creationId xmlns:a16="http://schemas.microsoft.com/office/drawing/2014/main" id="{9ED8B7DD-B472-4F38-9E3A-664AECDCDAA1}"/>
                </a:ext>
              </a:extLst>
            </p:cNvPr>
            <p:cNvSpPr txBox="1"/>
            <p:nvPr/>
          </p:nvSpPr>
          <p:spPr>
            <a:xfrm>
              <a:off x="5406168" y="5645787"/>
              <a:ext cx="5870573" cy="611899"/>
            </a:xfrm>
            <a:prstGeom prst="rect">
              <a:avLst/>
            </a:prstGeom>
            <a:noFill/>
          </p:spPr>
          <p:txBody>
            <a:bodyPr wrap="square" lIns="0" tIns="0" rIns="0" bIns="0" rtlCol="0">
              <a:spAutoFit/>
            </a:bodyPr>
            <a:lstStyle/>
            <a:p>
              <a:pPr>
                <a:lnSpc>
                  <a:spcPct val="150000"/>
                </a:lnSpc>
              </a:pPr>
              <a:r>
                <a:rPr lang="en-US" sz="1400">
                  <a:solidFill>
                    <a:schemeClr val="tx1">
                      <a:lumMod val="50000"/>
                      <a:lumOff val="50000"/>
                    </a:schemeClr>
                  </a:solidFill>
                </a:rPr>
                <a:t>ipsum </a:t>
              </a:r>
              <a:r>
                <a:rPr lang="en-US" sz="1400" err="1">
                  <a:solidFill>
                    <a:schemeClr val="tx1">
                      <a:lumMod val="50000"/>
                      <a:lumOff val="50000"/>
                    </a:schemeClr>
                  </a:solidFill>
                </a:rPr>
                <a:t>volutpat</a:t>
              </a:r>
              <a:r>
                <a:rPr lang="en-US" sz="1400">
                  <a:solidFill>
                    <a:schemeClr val="tx1">
                      <a:lumMod val="50000"/>
                      <a:lumOff val="50000"/>
                    </a:schemeClr>
                  </a:solidFill>
                </a:rPr>
                <a:t> </a:t>
              </a:r>
              <a:r>
                <a:rPr lang="en-US" sz="1400" err="1">
                  <a:solidFill>
                    <a:schemeClr val="tx1">
                      <a:lumMod val="50000"/>
                      <a:lumOff val="50000"/>
                    </a:schemeClr>
                  </a:solidFill>
                </a:rPr>
                <a:t>tincidunt</a:t>
              </a:r>
              <a:r>
                <a:rPr lang="en-US" sz="1400">
                  <a:solidFill>
                    <a:schemeClr val="tx1">
                      <a:lumMod val="50000"/>
                      <a:lumOff val="50000"/>
                    </a:schemeClr>
                  </a:solidFill>
                </a:rPr>
                <a:t> </a:t>
              </a:r>
              <a:r>
                <a:rPr lang="en-US" sz="1400" err="1">
                  <a:solidFill>
                    <a:schemeClr val="tx1">
                      <a:lumMod val="50000"/>
                      <a:lumOff val="50000"/>
                    </a:schemeClr>
                  </a:solidFill>
                </a:rPr>
                <a:t>dapibus</a:t>
              </a:r>
              <a:r>
                <a:rPr lang="en-US" sz="1400">
                  <a:solidFill>
                    <a:schemeClr val="tx1">
                      <a:lumMod val="50000"/>
                      <a:lumOff val="50000"/>
                    </a:schemeClr>
                  </a:solidFill>
                </a:rPr>
                <a:t> at integer </a:t>
              </a:r>
              <a:r>
                <a:rPr lang="en-US" sz="1400" err="1">
                  <a:solidFill>
                    <a:schemeClr val="tx1">
                      <a:lumMod val="50000"/>
                      <a:lumOff val="50000"/>
                    </a:schemeClr>
                  </a:solidFill>
                </a:rPr>
                <a:t>eleifend</a:t>
              </a:r>
              <a:r>
                <a:rPr lang="en-US" sz="1400">
                  <a:solidFill>
                    <a:schemeClr val="tx1">
                      <a:lumMod val="50000"/>
                      <a:lumOff val="50000"/>
                    </a:schemeClr>
                  </a:solidFill>
                </a:rPr>
                <a:t> </a:t>
              </a:r>
              <a:r>
                <a:rPr lang="en-US" sz="1400" err="1">
                  <a:solidFill>
                    <a:schemeClr val="tx1">
                      <a:lumMod val="50000"/>
                      <a:lumOff val="50000"/>
                    </a:schemeClr>
                  </a:solidFill>
                </a:rPr>
                <a:t>nulla</a:t>
              </a:r>
              <a:r>
                <a:rPr lang="en-US" sz="1400">
                  <a:solidFill>
                    <a:schemeClr val="tx1">
                      <a:lumMod val="50000"/>
                      <a:lumOff val="50000"/>
                    </a:schemeClr>
                  </a:solidFill>
                </a:rPr>
                <a:t> dictum </a:t>
              </a:r>
              <a:r>
                <a:rPr lang="en-US" sz="1400" err="1">
                  <a:solidFill>
                    <a:schemeClr val="tx1">
                      <a:lumMod val="50000"/>
                      <a:lumOff val="50000"/>
                    </a:schemeClr>
                  </a:solidFill>
                </a:rPr>
                <a:t>pellentesque</a:t>
              </a:r>
              <a:r>
                <a:rPr lang="en-US" sz="1400">
                  <a:solidFill>
                    <a:schemeClr val="tx1">
                      <a:lumMod val="50000"/>
                      <a:lumOff val="50000"/>
                    </a:schemeClr>
                  </a:solidFill>
                </a:rPr>
                <a:t> </a:t>
              </a:r>
              <a:r>
                <a:rPr lang="en-US" sz="1400" err="1">
                  <a:solidFill>
                    <a:schemeClr val="tx1">
                      <a:lumMod val="50000"/>
                      <a:lumOff val="50000"/>
                    </a:schemeClr>
                  </a:solidFill>
                </a:rPr>
                <a:t>lacus</a:t>
              </a:r>
              <a:r>
                <a:rPr lang="en-US" sz="1400">
                  <a:solidFill>
                    <a:schemeClr val="tx1">
                      <a:lumMod val="50000"/>
                      <a:lumOff val="50000"/>
                    </a:schemeClr>
                  </a:solidFill>
                </a:rPr>
                <a:t> vitae </a:t>
              </a:r>
              <a:r>
                <a:rPr lang="en-US" sz="1400" err="1">
                  <a:solidFill>
                    <a:schemeClr val="tx1">
                      <a:lumMod val="50000"/>
                      <a:lumOff val="50000"/>
                    </a:schemeClr>
                  </a:solidFill>
                </a:rPr>
                <a:t>tristique</a:t>
              </a:r>
              <a:r>
                <a:rPr lang="en-US" sz="1400">
                  <a:solidFill>
                    <a:schemeClr val="tx1">
                      <a:lumMod val="50000"/>
                      <a:lumOff val="50000"/>
                    </a:schemeClr>
                  </a:solidFill>
                </a:rPr>
                <a:t> </a:t>
              </a:r>
              <a:r>
                <a:rPr lang="en-US" sz="1400" err="1">
                  <a:solidFill>
                    <a:schemeClr val="tx1">
                      <a:lumMod val="50000"/>
                      <a:lumOff val="50000"/>
                    </a:schemeClr>
                  </a:solidFill>
                </a:rPr>
                <a:t>nullam</a:t>
              </a:r>
              <a:r>
                <a:rPr lang="en-US" sz="1400">
                  <a:solidFill>
                    <a:schemeClr val="tx1">
                      <a:lumMod val="50000"/>
                      <a:lumOff val="50000"/>
                    </a:schemeClr>
                  </a:solidFill>
                </a:rPr>
                <a:t> </a:t>
              </a:r>
              <a:r>
                <a:rPr lang="en-US" sz="1400" err="1">
                  <a:solidFill>
                    <a:schemeClr val="tx1">
                      <a:lumMod val="50000"/>
                      <a:lumOff val="50000"/>
                    </a:schemeClr>
                  </a:solidFill>
                </a:rPr>
                <a:t>malesuada</a:t>
              </a:r>
              <a:r>
                <a:rPr lang="en-US" sz="1400">
                  <a:solidFill>
                    <a:schemeClr val="tx1">
                      <a:lumMod val="50000"/>
                      <a:lumOff val="50000"/>
                    </a:schemeClr>
                  </a:solidFill>
                </a:rPr>
                <a:t> </a:t>
              </a:r>
              <a:r>
                <a:rPr lang="en-US" sz="1400" err="1">
                  <a:solidFill>
                    <a:schemeClr val="tx1">
                      <a:lumMod val="50000"/>
                      <a:lumOff val="50000"/>
                    </a:schemeClr>
                  </a:solidFill>
                </a:rPr>
                <a:t>nulla</a:t>
              </a:r>
              <a:r>
                <a:rPr lang="en-US" sz="1400">
                  <a:solidFill>
                    <a:schemeClr val="tx1">
                      <a:lumMod val="50000"/>
                      <a:lumOff val="50000"/>
                    </a:schemeClr>
                  </a:solidFill>
                </a:rPr>
                <a:t> </a:t>
              </a:r>
              <a:r>
                <a:rPr lang="en-US" sz="1400" err="1">
                  <a:solidFill>
                    <a:schemeClr val="tx1">
                      <a:lumMod val="50000"/>
                      <a:lumOff val="50000"/>
                    </a:schemeClr>
                  </a:solidFill>
                </a:rPr>
                <a:t>seds</a:t>
              </a:r>
              <a:r>
                <a:rPr lang="en-US" sz="1400">
                  <a:solidFill>
                    <a:schemeClr val="tx1">
                      <a:lumMod val="50000"/>
                      <a:lumOff val="50000"/>
                    </a:schemeClr>
                  </a:solidFill>
                </a:rPr>
                <a:t> </a:t>
              </a:r>
              <a:r>
                <a:rPr lang="en-US" sz="1400" err="1">
                  <a:solidFill>
                    <a:schemeClr val="tx1">
                      <a:lumMod val="50000"/>
                      <a:lumOff val="50000"/>
                    </a:schemeClr>
                  </a:solidFill>
                </a:rPr>
                <a:t>massa</a:t>
              </a:r>
              <a:endParaRPr lang="en-ID" sz="1400">
                <a:solidFill>
                  <a:schemeClr val="tx1">
                    <a:lumMod val="50000"/>
                    <a:lumOff val="50000"/>
                  </a:schemeClr>
                </a:solidFill>
              </a:endParaRPr>
            </a:p>
          </p:txBody>
        </p:sp>
        <p:sp>
          <p:nvSpPr>
            <p:cNvPr id="5" name="LeftSub">
              <a:extLst>
                <a:ext uri="{FF2B5EF4-FFF2-40B4-BE49-F238E27FC236}">
                  <a16:creationId xmlns:a16="http://schemas.microsoft.com/office/drawing/2014/main" id="{36FD0D22-AE68-47D8-B5EE-08E78D8E6B5C}"/>
                </a:ext>
              </a:extLst>
            </p:cNvPr>
            <p:cNvSpPr txBox="1"/>
            <p:nvPr/>
          </p:nvSpPr>
          <p:spPr>
            <a:xfrm>
              <a:off x="5503863" y="1337549"/>
              <a:ext cx="4885953" cy="1923091"/>
            </a:xfrm>
            <a:prstGeom prst="rect">
              <a:avLst/>
            </a:prstGeom>
            <a:noFill/>
          </p:spPr>
          <p:txBody>
            <a:bodyPr wrap="none" lIns="0" tIns="0" rIns="0" bIns="0" rtlCol="0">
              <a:spAutoFit/>
            </a:bodyPr>
            <a:lstStyle/>
            <a:p>
              <a:pPr>
                <a:lnSpc>
                  <a:spcPct val="150000"/>
                </a:lnSpc>
              </a:pPr>
              <a:r>
                <a:rPr lang="en-US" sz="4400" b="1">
                  <a:solidFill>
                    <a:schemeClr val="tx1">
                      <a:lumMod val="65000"/>
                      <a:lumOff val="35000"/>
                    </a:schemeClr>
                  </a:solidFill>
                </a:rPr>
                <a:t>What is a healthy</a:t>
              </a:r>
              <a:br>
                <a:rPr lang="en-US" sz="4400" b="1">
                  <a:solidFill>
                    <a:schemeClr val="tx1">
                      <a:lumMod val="65000"/>
                      <a:lumOff val="35000"/>
                    </a:schemeClr>
                  </a:solidFill>
                </a:rPr>
              </a:br>
              <a:r>
                <a:rPr lang="en-US" sz="4400" b="1">
                  <a:solidFill>
                    <a:schemeClr val="tx1">
                      <a:lumMod val="65000"/>
                      <a:lumOff val="35000"/>
                    </a:schemeClr>
                  </a:solidFill>
                </a:rPr>
                <a:t>breakfast?</a:t>
              </a:r>
              <a:endParaRPr lang="en-ID" sz="4400" b="1">
                <a:solidFill>
                  <a:schemeClr val="tx1">
                    <a:lumMod val="65000"/>
                    <a:lumOff val="35000"/>
                  </a:schemeClr>
                </a:solidFill>
              </a:endParaRPr>
            </a:p>
          </p:txBody>
        </p:sp>
        <p:grpSp>
          <p:nvGrpSpPr>
            <p:cNvPr id="6" name="Group 5">
              <a:extLst>
                <a:ext uri="{FF2B5EF4-FFF2-40B4-BE49-F238E27FC236}">
                  <a16:creationId xmlns:a16="http://schemas.microsoft.com/office/drawing/2014/main" id="{959129EC-EFDA-4418-8EE3-E2F8DC9D756B}"/>
                </a:ext>
              </a:extLst>
            </p:cNvPr>
            <p:cNvGrpSpPr/>
            <p:nvPr/>
          </p:nvGrpSpPr>
          <p:grpSpPr>
            <a:xfrm>
              <a:off x="5503863" y="4473975"/>
              <a:ext cx="1146176" cy="275825"/>
              <a:chOff x="7086148" y="1315941"/>
              <a:chExt cx="1934482" cy="465529"/>
            </a:xfrm>
          </p:grpSpPr>
          <p:sp>
            <p:nvSpPr>
              <p:cNvPr id="7" name="Rectangle 6">
                <a:extLst>
                  <a:ext uri="{FF2B5EF4-FFF2-40B4-BE49-F238E27FC236}">
                    <a16:creationId xmlns:a16="http://schemas.microsoft.com/office/drawing/2014/main" id="{47BA9BE3-E547-4743-AFFC-795868424A72}"/>
                  </a:ext>
                </a:extLst>
              </p:cNvPr>
              <p:cNvSpPr/>
              <p:nvPr/>
            </p:nvSpPr>
            <p:spPr>
              <a:xfrm>
                <a:off x="7086148" y="1381420"/>
                <a:ext cx="1886857" cy="400050"/>
              </a:xfrm>
              <a:prstGeom prst="rect">
                <a:avLst/>
              </a:prstGeom>
              <a:solidFill>
                <a:schemeClr val="accent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 name="TextBox 7">
                <a:extLst>
                  <a:ext uri="{FF2B5EF4-FFF2-40B4-BE49-F238E27FC236}">
                    <a16:creationId xmlns:a16="http://schemas.microsoft.com/office/drawing/2014/main" id="{05ECCCAD-94B3-492C-A7AA-00ADBA1CDBD1}"/>
                  </a:ext>
                </a:extLst>
              </p:cNvPr>
              <p:cNvSpPr txBox="1"/>
              <p:nvPr/>
            </p:nvSpPr>
            <p:spPr>
              <a:xfrm>
                <a:off x="7601893" y="1450486"/>
                <a:ext cx="950616" cy="130959"/>
              </a:xfrm>
              <a:custGeom>
                <a:avLst/>
                <a:gdLst/>
                <a:ahLst/>
                <a:cxnLst/>
                <a:rect l="l" t="t" r="r" b="b"/>
                <a:pathLst>
                  <a:path w="950616" h="130959">
                    <a:moveTo>
                      <a:pt x="253575" y="81562"/>
                    </a:moveTo>
                    <a:lnTo>
                      <a:pt x="238906" y="82181"/>
                    </a:lnTo>
                    <a:cubicBezTo>
                      <a:pt x="227242" y="82593"/>
                      <a:pt x="218832" y="84405"/>
                      <a:pt x="213678" y="87616"/>
                    </a:cubicBezTo>
                    <a:cubicBezTo>
                      <a:pt x="208523" y="90826"/>
                      <a:pt x="205946" y="95819"/>
                      <a:pt x="205946" y="102594"/>
                    </a:cubicBezTo>
                    <a:cubicBezTo>
                      <a:pt x="205946" y="107896"/>
                      <a:pt x="207551" y="111931"/>
                      <a:pt x="210762" y="114700"/>
                    </a:cubicBezTo>
                    <a:cubicBezTo>
                      <a:pt x="213972" y="117469"/>
                      <a:pt x="218464" y="118853"/>
                      <a:pt x="224237" y="118853"/>
                    </a:cubicBezTo>
                    <a:cubicBezTo>
                      <a:pt x="233369" y="118853"/>
                      <a:pt x="240541" y="116349"/>
                      <a:pt x="245755" y="111342"/>
                    </a:cubicBezTo>
                    <a:cubicBezTo>
                      <a:pt x="250968" y="106335"/>
                      <a:pt x="253575" y="99324"/>
                      <a:pt x="253575" y="90311"/>
                    </a:cubicBezTo>
                    <a:close/>
                    <a:moveTo>
                      <a:pt x="731997" y="43035"/>
                    </a:moveTo>
                    <a:cubicBezTo>
                      <a:pt x="722395" y="43035"/>
                      <a:pt x="715149" y="46186"/>
                      <a:pt x="710259" y="52490"/>
                    </a:cubicBezTo>
                    <a:cubicBezTo>
                      <a:pt x="705369" y="58793"/>
                      <a:pt x="702924" y="68190"/>
                      <a:pt x="702924" y="80679"/>
                    </a:cubicBezTo>
                    <a:cubicBezTo>
                      <a:pt x="702924" y="93050"/>
                      <a:pt x="705399" y="102476"/>
                      <a:pt x="710347" y="108956"/>
                    </a:cubicBezTo>
                    <a:cubicBezTo>
                      <a:pt x="715296" y="115436"/>
                      <a:pt x="722571" y="118676"/>
                      <a:pt x="732174" y="118676"/>
                    </a:cubicBezTo>
                    <a:cubicBezTo>
                      <a:pt x="741776" y="118676"/>
                      <a:pt x="749067" y="115451"/>
                      <a:pt x="754045" y="109000"/>
                    </a:cubicBezTo>
                    <a:cubicBezTo>
                      <a:pt x="759023" y="102550"/>
                      <a:pt x="761512" y="93109"/>
                      <a:pt x="761512" y="80679"/>
                    </a:cubicBezTo>
                    <a:cubicBezTo>
                      <a:pt x="761512" y="68366"/>
                      <a:pt x="759023" y="59014"/>
                      <a:pt x="754045" y="52622"/>
                    </a:cubicBezTo>
                    <a:cubicBezTo>
                      <a:pt x="749067" y="46230"/>
                      <a:pt x="741717" y="43035"/>
                      <a:pt x="731997" y="43035"/>
                    </a:cubicBezTo>
                    <a:close/>
                    <a:moveTo>
                      <a:pt x="911028" y="42858"/>
                    </a:moveTo>
                    <a:cubicBezTo>
                      <a:pt x="903252" y="42858"/>
                      <a:pt x="897051" y="45391"/>
                      <a:pt x="892427" y="50457"/>
                    </a:cubicBezTo>
                    <a:cubicBezTo>
                      <a:pt x="887802" y="55524"/>
                      <a:pt x="885077" y="62534"/>
                      <a:pt x="884253" y="71489"/>
                    </a:cubicBezTo>
                    <a:lnTo>
                      <a:pt x="934887" y="71489"/>
                    </a:lnTo>
                    <a:cubicBezTo>
                      <a:pt x="934887" y="62240"/>
                      <a:pt x="932825" y="55156"/>
                      <a:pt x="928701" y="50236"/>
                    </a:cubicBezTo>
                    <a:cubicBezTo>
                      <a:pt x="924577" y="45317"/>
                      <a:pt x="918686" y="42858"/>
                      <a:pt x="911028" y="42858"/>
                    </a:cubicBezTo>
                    <a:close/>
                    <a:moveTo>
                      <a:pt x="129978" y="42858"/>
                    </a:moveTo>
                    <a:cubicBezTo>
                      <a:pt x="122202" y="42858"/>
                      <a:pt x="116001" y="45391"/>
                      <a:pt x="111377" y="50457"/>
                    </a:cubicBezTo>
                    <a:cubicBezTo>
                      <a:pt x="106752" y="55524"/>
                      <a:pt x="104028" y="62534"/>
                      <a:pt x="103203" y="71489"/>
                    </a:cubicBezTo>
                    <a:lnTo>
                      <a:pt x="153837" y="71489"/>
                    </a:lnTo>
                    <a:cubicBezTo>
                      <a:pt x="153837" y="62240"/>
                      <a:pt x="151775" y="55156"/>
                      <a:pt x="147651" y="50236"/>
                    </a:cubicBezTo>
                    <a:cubicBezTo>
                      <a:pt x="143528" y="45317"/>
                      <a:pt x="137637" y="42858"/>
                      <a:pt x="129978" y="42858"/>
                    </a:cubicBezTo>
                    <a:close/>
                    <a:moveTo>
                      <a:pt x="234223" y="30752"/>
                    </a:moveTo>
                    <a:cubicBezTo>
                      <a:pt x="245769" y="30752"/>
                      <a:pt x="254326" y="33314"/>
                      <a:pt x="259893" y="38439"/>
                    </a:cubicBezTo>
                    <a:cubicBezTo>
                      <a:pt x="265460" y="43565"/>
                      <a:pt x="268244" y="51783"/>
                      <a:pt x="268244" y="63094"/>
                    </a:cubicBezTo>
                    <a:lnTo>
                      <a:pt x="268244" y="129192"/>
                    </a:lnTo>
                    <a:lnTo>
                      <a:pt x="257375" y="129192"/>
                    </a:lnTo>
                    <a:lnTo>
                      <a:pt x="254459" y="115407"/>
                    </a:lnTo>
                    <a:lnTo>
                      <a:pt x="253752" y="115407"/>
                    </a:lnTo>
                    <a:cubicBezTo>
                      <a:pt x="248921" y="121475"/>
                      <a:pt x="244105" y="125584"/>
                      <a:pt x="239304" y="127734"/>
                    </a:cubicBezTo>
                    <a:cubicBezTo>
                      <a:pt x="234503" y="129884"/>
                      <a:pt x="228508" y="130959"/>
                      <a:pt x="221321" y="130959"/>
                    </a:cubicBezTo>
                    <a:cubicBezTo>
                      <a:pt x="211719" y="130959"/>
                      <a:pt x="204193" y="128485"/>
                      <a:pt x="198744" y="123537"/>
                    </a:cubicBezTo>
                    <a:cubicBezTo>
                      <a:pt x="193294" y="118588"/>
                      <a:pt x="190570" y="111548"/>
                      <a:pt x="190570" y="102417"/>
                    </a:cubicBezTo>
                    <a:cubicBezTo>
                      <a:pt x="190570" y="82858"/>
                      <a:pt x="206211" y="72608"/>
                      <a:pt x="237492" y="71665"/>
                    </a:cubicBezTo>
                    <a:lnTo>
                      <a:pt x="253929" y="71135"/>
                    </a:lnTo>
                    <a:lnTo>
                      <a:pt x="253929" y="65126"/>
                    </a:lnTo>
                    <a:cubicBezTo>
                      <a:pt x="253929" y="57527"/>
                      <a:pt x="252294" y="51915"/>
                      <a:pt x="249024" y="48292"/>
                    </a:cubicBezTo>
                    <a:cubicBezTo>
                      <a:pt x="245755" y="44669"/>
                      <a:pt x="240526" y="42858"/>
                      <a:pt x="233339" y="42858"/>
                    </a:cubicBezTo>
                    <a:cubicBezTo>
                      <a:pt x="225268" y="42858"/>
                      <a:pt x="216137" y="45332"/>
                      <a:pt x="205946" y="50281"/>
                    </a:cubicBezTo>
                    <a:lnTo>
                      <a:pt x="201439" y="39058"/>
                    </a:lnTo>
                    <a:cubicBezTo>
                      <a:pt x="206211" y="36466"/>
                      <a:pt x="211439" y="34434"/>
                      <a:pt x="217124" y="32961"/>
                    </a:cubicBezTo>
                    <a:cubicBezTo>
                      <a:pt x="222809" y="31488"/>
                      <a:pt x="228508" y="30752"/>
                      <a:pt x="234223" y="30752"/>
                    </a:cubicBezTo>
                    <a:close/>
                    <a:moveTo>
                      <a:pt x="911205" y="30575"/>
                    </a:moveTo>
                    <a:cubicBezTo>
                      <a:pt x="923340" y="30575"/>
                      <a:pt x="932943" y="34566"/>
                      <a:pt x="940012" y="42549"/>
                    </a:cubicBezTo>
                    <a:cubicBezTo>
                      <a:pt x="947081" y="50531"/>
                      <a:pt x="950616" y="61061"/>
                      <a:pt x="950616" y="74140"/>
                    </a:cubicBezTo>
                    <a:lnTo>
                      <a:pt x="950616" y="83418"/>
                    </a:lnTo>
                    <a:lnTo>
                      <a:pt x="883899" y="83418"/>
                    </a:lnTo>
                    <a:cubicBezTo>
                      <a:pt x="884194" y="94788"/>
                      <a:pt x="887066" y="103418"/>
                      <a:pt x="892515" y="109310"/>
                    </a:cubicBezTo>
                    <a:cubicBezTo>
                      <a:pt x="897964" y="115201"/>
                      <a:pt x="905637" y="118146"/>
                      <a:pt x="915535" y="118146"/>
                    </a:cubicBezTo>
                    <a:cubicBezTo>
                      <a:pt x="925962" y="118146"/>
                      <a:pt x="936271" y="115967"/>
                      <a:pt x="946463" y="111607"/>
                    </a:cubicBezTo>
                    <a:lnTo>
                      <a:pt x="946463" y="124685"/>
                    </a:lnTo>
                    <a:cubicBezTo>
                      <a:pt x="941279" y="126924"/>
                      <a:pt x="936374" y="128529"/>
                      <a:pt x="931750" y="129501"/>
                    </a:cubicBezTo>
                    <a:cubicBezTo>
                      <a:pt x="927125" y="130473"/>
                      <a:pt x="921543" y="130959"/>
                      <a:pt x="915004" y="130959"/>
                    </a:cubicBezTo>
                    <a:cubicBezTo>
                      <a:pt x="900689" y="130959"/>
                      <a:pt x="889393" y="126600"/>
                      <a:pt x="881116" y="117881"/>
                    </a:cubicBezTo>
                    <a:cubicBezTo>
                      <a:pt x="872839" y="109162"/>
                      <a:pt x="868700" y="97056"/>
                      <a:pt x="868700" y="81562"/>
                    </a:cubicBezTo>
                    <a:cubicBezTo>
                      <a:pt x="868700" y="65951"/>
                      <a:pt x="872544" y="53550"/>
                      <a:pt x="880232" y="44360"/>
                    </a:cubicBezTo>
                    <a:cubicBezTo>
                      <a:pt x="887920" y="35170"/>
                      <a:pt x="898244" y="30575"/>
                      <a:pt x="911205" y="30575"/>
                    </a:cubicBezTo>
                    <a:close/>
                    <a:moveTo>
                      <a:pt x="842074" y="30575"/>
                    </a:moveTo>
                    <a:cubicBezTo>
                      <a:pt x="846374" y="30575"/>
                      <a:pt x="850233" y="30928"/>
                      <a:pt x="853650" y="31635"/>
                    </a:cubicBezTo>
                    <a:lnTo>
                      <a:pt x="851617" y="45244"/>
                    </a:lnTo>
                    <a:cubicBezTo>
                      <a:pt x="847612" y="44360"/>
                      <a:pt x="844077" y="43918"/>
                      <a:pt x="841013" y="43918"/>
                    </a:cubicBezTo>
                    <a:cubicBezTo>
                      <a:pt x="833178" y="43918"/>
                      <a:pt x="826477" y="47099"/>
                      <a:pt x="820910" y="53462"/>
                    </a:cubicBezTo>
                    <a:cubicBezTo>
                      <a:pt x="815343" y="59824"/>
                      <a:pt x="812559" y="67748"/>
                      <a:pt x="812559" y="77232"/>
                    </a:cubicBezTo>
                    <a:lnTo>
                      <a:pt x="812559" y="129192"/>
                    </a:lnTo>
                    <a:lnTo>
                      <a:pt x="797891" y="129192"/>
                    </a:lnTo>
                    <a:lnTo>
                      <a:pt x="797891" y="32342"/>
                    </a:lnTo>
                    <a:lnTo>
                      <a:pt x="809997" y="32342"/>
                    </a:lnTo>
                    <a:lnTo>
                      <a:pt x="811676" y="50281"/>
                    </a:lnTo>
                    <a:lnTo>
                      <a:pt x="812383" y="50281"/>
                    </a:lnTo>
                    <a:cubicBezTo>
                      <a:pt x="815976" y="43977"/>
                      <a:pt x="820306" y="39117"/>
                      <a:pt x="825373" y="35700"/>
                    </a:cubicBezTo>
                    <a:cubicBezTo>
                      <a:pt x="830439" y="32283"/>
                      <a:pt x="836006" y="30575"/>
                      <a:pt x="842074" y="30575"/>
                    </a:cubicBezTo>
                    <a:close/>
                    <a:moveTo>
                      <a:pt x="732439" y="30575"/>
                    </a:moveTo>
                    <a:cubicBezTo>
                      <a:pt x="745989" y="30575"/>
                      <a:pt x="756755" y="35082"/>
                      <a:pt x="764737" y="44095"/>
                    </a:cubicBezTo>
                    <a:cubicBezTo>
                      <a:pt x="772719" y="53108"/>
                      <a:pt x="776711" y="65303"/>
                      <a:pt x="776711" y="80679"/>
                    </a:cubicBezTo>
                    <a:cubicBezTo>
                      <a:pt x="776711" y="96467"/>
                      <a:pt x="772734" y="108794"/>
                      <a:pt x="764781" y="117660"/>
                    </a:cubicBezTo>
                    <a:cubicBezTo>
                      <a:pt x="756828" y="126526"/>
                      <a:pt x="745841" y="130959"/>
                      <a:pt x="731820" y="130959"/>
                    </a:cubicBezTo>
                    <a:cubicBezTo>
                      <a:pt x="723160" y="130959"/>
                      <a:pt x="715473" y="128927"/>
                      <a:pt x="708757" y="124862"/>
                    </a:cubicBezTo>
                    <a:cubicBezTo>
                      <a:pt x="702041" y="120797"/>
                      <a:pt x="696857" y="114965"/>
                      <a:pt x="693204" y="107365"/>
                    </a:cubicBezTo>
                    <a:cubicBezTo>
                      <a:pt x="689552" y="99766"/>
                      <a:pt x="687725" y="90870"/>
                      <a:pt x="687725" y="80679"/>
                    </a:cubicBezTo>
                    <a:cubicBezTo>
                      <a:pt x="687725" y="64891"/>
                      <a:pt x="691672" y="52593"/>
                      <a:pt x="699567" y="43786"/>
                    </a:cubicBezTo>
                    <a:cubicBezTo>
                      <a:pt x="707461" y="34978"/>
                      <a:pt x="718418" y="30575"/>
                      <a:pt x="732439" y="30575"/>
                    </a:cubicBezTo>
                    <a:close/>
                    <a:moveTo>
                      <a:pt x="565319" y="30575"/>
                    </a:moveTo>
                    <a:cubicBezTo>
                      <a:pt x="580459" y="30575"/>
                      <a:pt x="590356" y="36054"/>
                      <a:pt x="595010" y="47011"/>
                    </a:cubicBezTo>
                    <a:lnTo>
                      <a:pt x="595717" y="47011"/>
                    </a:lnTo>
                    <a:cubicBezTo>
                      <a:pt x="598604" y="41945"/>
                      <a:pt x="602786" y="37939"/>
                      <a:pt x="608265" y="34993"/>
                    </a:cubicBezTo>
                    <a:cubicBezTo>
                      <a:pt x="613744" y="32048"/>
                      <a:pt x="619988" y="30575"/>
                      <a:pt x="626999" y="30575"/>
                    </a:cubicBezTo>
                    <a:cubicBezTo>
                      <a:pt x="637956" y="30575"/>
                      <a:pt x="646160" y="33388"/>
                      <a:pt x="651609" y="39014"/>
                    </a:cubicBezTo>
                    <a:cubicBezTo>
                      <a:pt x="657058" y="44640"/>
                      <a:pt x="659783" y="53639"/>
                      <a:pt x="659783" y="66010"/>
                    </a:cubicBezTo>
                    <a:lnTo>
                      <a:pt x="659783" y="129192"/>
                    </a:lnTo>
                    <a:lnTo>
                      <a:pt x="645114" y="129192"/>
                    </a:lnTo>
                    <a:lnTo>
                      <a:pt x="645114" y="66187"/>
                    </a:lnTo>
                    <a:cubicBezTo>
                      <a:pt x="645114" y="58469"/>
                      <a:pt x="643465" y="52681"/>
                      <a:pt x="640166" y="48823"/>
                    </a:cubicBezTo>
                    <a:cubicBezTo>
                      <a:pt x="636867" y="44964"/>
                      <a:pt x="631741" y="43035"/>
                      <a:pt x="624790" y="43035"/>
                    </a:cubicBezTo>
                    <a:cubicBezTo>
                      <a:pt x="615658" y="43035"/>
                      <a:pt x="608913" y="45656"/>
                      <a:pt x="604554" y="50899"/>
                    </a:cubicBezTo>
                    <a:cubicBezTo>
                      <a:pt x="600194" y="56142"/>
                      <a:pt x="598015" y="64213"/>
                      <a:pt x="598015" y="75112"/>
                    </a:cubicBezTo>
                    <a:lnTo>
                      <a:pt x="598015" y="129192"/>
                    </a:lnTo>
                    <a:lnTo>
                      <a:pt x="583346" y="129192"/>
                    </a:lnTo>
                    <a:lnTo>
                      <a:pt x="583346" y="66187"/>
                    </a:lnTo>
                    <a:cubicBezTo>
                      <a:pt x="583346" y="58469"/>
                      <a:pt x="581696" y="52681"/>
                      <a:pt x="578397" y="48823"/>
                    </a:cubicBezTo>
                    <a:cubicBezTo>
                      <a:pt x="575098" y="44964"/>
                      <a:pt x="569943" y="43035"/>
                      <a:pt x="562933" y="43035"/>
                    </a:cubicBezTo>
                    <a:cubicBezTo>
                      <a:pt x="553743" y="43035"/>
                      <a:pt x="547012" y="45789"/>
                      <a:pt x="542741" y="51297"/>
                    </a:cubicBezTo>
                    <a:cubicBezTo>
                      <a:pt x="538470" y="56805"/>
                      <a:pt x="536335" y="65833"/>
                      <a:pt x="536335" y="78381"/>
                    </a:cubicBezTo>
                    <a:lnTo>
                      <a:pt x="536335" y="129192"/>
                    </a:lnTo>
                    <a:lnTo>
                      <a:pt x="521666" y="129192"/>
                    </a:lnTo>
                    <a:lnTo>
                      <a:pt x="521666" y="32342"/>
                    </a:lnTo>
                    <a:lnTo>
                      <a:pt x="533595" y="32342"/>
                    </a:lnTo>
                    <a:lnTo>
                      <a:pt x="535981" y="45597"/>
                    </a:lnTo>
                    <a:lnTo>
                      <a:pt x="536688" y="45597"/>
                    </a:lnTo>
                    <a:cubicBezTo>
                      <a:pt x="539457" y="40884"/>
                      <a:pt x="543360" y="37202"/>
                      <a:pt x="548397" y="34551"/>
                    </a:cubicBezTo>
                    <a:cubicBezTo>
                      <a:pt x="553434" y="31900"/>
                      <a:pt x="559074" y="30575"/>
                      <a:pt x="565319" y="30575"/>
                    </a:cubicBezTo>
                    <a:close/>
                    <a:moveTo>
                      <a:pt x="424565" y="30575"/>
                    </a:moveTo>
                    <a:cubicBezTo>
                      <a:pt x="436229" y="30575"/>
                      <a:pt x="445007" y="33388"/>
                      <a:pt x="450898" y="39014"/>
                    </a:cubicBezTo>
                    <a:cubicBezTo>
                      <a:pt x="456789" y="44640"/>
                      <a:pt x="459735" y="53639"/>
                      <a:pt x="459735" y="66010"/>
                    </a:cubicBezTo>
                    <a:lnTo>
                      <a:pt x="459735" y="129192"/>
                    </a:lnTo>
                    <a:lnTo>
                      <a:pt x="445066" y="129192"/>
                    </a:lnTo>
                    <a:lnTo>
                      <a:pt x="445066" y="66540"/>
                    </a:lnTo>
                    <a:cubicBezTo>
                      <a:pt x="445066" y="58646"/>
                      <a:pt x="443269" y="52755"/>
                      <a:pt x="439675" y="48867"/>
                    </a:cubicBezTo>
                    <a:cubicBezTo>
                      <a:pt x="436082" y="44979"/>
                      <a:pt x="430456" y="43035"/>
                      <a:pt x="422797" y="43035"/>
                    </a:cubicBezTo>
                    <a:cubicBezTo>
                      <a:pt x="412665" y="43035"/>
                      <a:pt x="405242" y="45774"/>
                      <a:pt x="400529" y="51253"/>
                    </a:cubicBezTo>
                    <a:cubicBezTo>
                      <a:pt x="395816" y="56731"/>
                      <a:pt x="393460" y="65774"/>
                      <a:pt x="393460" y="78381"/>
                    </a:cubicBezTo>
                    <a:lnTo>
                      <a:pt x="393460" y="129192"/>
                    </a:lnTo>
                    <a:lnTo>
                      <a:pt x="378791" y="129192"/>
                    </a:lnTo>
                    <a:lnTo>
                      <a:pt x="378791" y="32342"/>
                    </a:lnTo>
                    <a:lnTo>
                      <a:pt x="390720" y="32342"/>
                    </a:lnTo>
                    <a:lnTo>
                      <a:pt x="393106" y="45597"/>
                    </a:lnTo>
                    <a:lnTo>
                      <a:pt x="393813" y="45597"/>
                    </a:lnTo>
                    <a:cubicBezTo>
                      <a:pt x="396818" y="40825"/>
                      <a:pt x="401030" y="37129"/>
                      <a:pt x="406450" y="34507"/>
                    </a:cubicBezTo>
                    <a:cubicBezTo>
                      <a:pt x="411869" y="31886"/>
                      <a:pt x="417908" y="30575"/>
                      <a:pt x="424565" y="30575"/>
                    </a:cubicBezTo>
                    <a:close/>
                    <a:moveTo>
                      <a:pt x="346774" y="30575"/>
                    </a:moveTo>
                    <a:cubicBezTo>
                      <a:pt x="351075" y="30575"/>
                      <a:pt x="354933" y="30928"/>
                      <a:pt x="358350" y="31635"/>
                    </a:cubicBezTo>
                    <a:lnTo>
                      <a:pt x="356318" y="45244"/>
                    </a:lnTo>
                    <a:cubicBezTo>
                      <a:pt x="352312" y="44360"/>
                      <a:pt x="348777" y="43918"/>
                      <a:pt x="345714" y="43918"/>
                    </a:cubicBezTo>
                    <a:cubicBezTo>
                      <a:pt x="337879" y="43918"/>
                      <a:pt x="331177" y="47099"/>
                      <a:pt x="325610" y="53462"/>
                    </a:cubicBezTo>
                    <a:cubicBezTo>
                      <a:pt x="320043" y="59824"/>
                      <a:pt x="317260" y="67748"/>
                      <a:pt x="317260" y="77232"/>
                    </a:cubicBezTo>
                    <a:lnTo>
                      <a:pt x="317260" y="129192"/>
                    </a:lnTo>
                    <a:lnTo>
                      <a:pt x="302591" y="129192"/>
                    </a:lnTo>
                    <a:lnTo>
                      <a:pt x="302591" y="32342"/>
                    </a:lnTo>
                    <a:lnTo>
                      <a:pt x="314697" y="32342"/>
                    </a:lnTo>
                    <a:lnTo>
                      <a:pt x="316376" y="50281"/>
                    </a:lnTo>
                    <a:lnTo>
                      <a:pt x="317083" y="50281"/>
                    </a:lnTo>
                    <a:cubicBezTo>
                      <a:pt x="320677" y="43977"/>
                      <a:pt x="325006" y="39117"/>
                      <a:pt x="330073" y="35700"/>
                    </a:cubicBezTo>
                    <a:cubicBezTo>
                      <a:pt x="335139" y="32283"/>
                      <a:pt x="340706" y="30575"/>
                      <a:pt x="346774" y="30575"/>
                    </a:cubicBezTo>
                    <a:close/>
                    <a:moveTo>
                      <a:pt x="130155" y="30575"/>
                    </a:moveTo>
                    <a:cubicBezTo>
                      <a:pt x="142290" y="30575"/>
                      <a:pt x="151893" y="34566"/>
                      <a:pt x="158962" y="42549"/>
                    </a:cubicBezTo>
                    <a:cubicBezTo>
                      <a:pt x="166032" y="50531"/>
                      <a:pt x="169566" y="61061"/>
                      <a:pt x="169566" y="74140"/>
                    </a:cubicBezTo>
                    <a:lnTo>
                      <a:pt x="169566" y="83418"/>
                    </a:lnTo>
                    <a:lnTo>
                      <a:pt x="102849" y="83418"/>
                    </a:lnTo>
                    <a:cubicBezTo>
                      <a:pt x="103144" y="94788"/>
                      <a:pt x="106016" y="103418"/>
                      <a:pt x="111465" y="109310"/>
                    </a:cubicBezTo>
                    <a:cubicBezTo>
                      <a:pt x="116915" y="115201"/>
                      <a:pt x="124588" y="118146"/>
                      <a:pt x="134485" y="118146"/>
                    </a:cubicBezTo>
                    <a:cubicBezTo>
                      <a:pt x="144912" y="118146"/>
                      <a:pt x="155221" y="115967"/>
                      <a:pt x="165413" y="111607"/>
                    </a:cubicBezTo>
                    <a:lnTo>
                      <a:pt x="165413" y="124685"/>
                    </a:lnTo>
                    <a:cubicBezTo>
                      <a:pt x="160229" y="126924"/>
                      <a:pt x="155325" y="128529"/>
                      <a:pt x="150700" y="129501"/>
                    </a:cubicBezTo>
                    <a:cubicBezTo>
                      <a:pt x="146076" y="130473"/>
                      <a:pt x="140494" y="130959"/>
                      <a:pt x="133955" y="130959"/>
                    </a:cubicBezTo>
                    <a:cubicBezTo>
                      <a:pt x="119639" y="130959"/>
                      <a:pt x="108343" y="126600"/>
                      <a:pt x="100066" y="117881"/>
                    </a:cubicBezTo>
                    <a:cubicBezTo>
                      <a:pt x="91789" y="109162"/>
                      <a:pt x="87650" y="97056"/>
                      <a:pt x="87650" y="81562"/>
                    </a:cubicBezTo>
                    <a:cubicBezTo>
                      <a:pt x="87650" y="65951"/>
                      <a:pt x="91494" y="53550"/>
                      <a:pt x="99182" y="44360"/>
                    </a:cubicBezTo>
                    <a:cubicBezTo>
                      <a:pt x="106870" y="35170"/>
                      <a:pt x="117194" y="30575"/>
                      <a:pt x="130155" y="30575"/>
                    </a:cubicBezTo>
                    <a:close/>
                    <a:moveTo>
                      <a:pt x="0" y="0"/>
                    </a:moveTo>
                    <a:lnTo>
                      <a:pt x="15022" y="0"/>
                    </a:lnTo>
                    <a:lnTo>
                      <a:pt x="15022" y="115584"/>
                    </a:lnTo>
                    <a:lnTo>
                      <a:pt x="72019" y="115584"/>
                    </a:lnTo>
                    <a:lnTo>
                      <a:pt x="72019" y="129192"/>
                    </a:lnTo>
                    <a:lnTo>
                      <a:pt x="0" y="129192"/>
                    </a:lnTo>
                    <a:close/>
                  </a:path>
                </a:pathLst>
              </a:custGeom>
              <a:solidFill>
                <a:schemeClr val="tx1">
                  <a:lumMod val="65000"/>
                  <a:lumOff val="35000"/>
                </a:schemeClr>
              </a:solidFill>
              <a:ln w="6350">
                <a:solidFill>
                  <a:schemeClr val="tx1">
                    <a:lumMod val="65000"/>
                    <a:lumOff val="3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endParaRPr>
              </a:p>
            </p:txBody>
          </p:sp>
          <p:sp>
            <p:nvSpPr>
              <p:cNvPr id="9" name="Rectangle 8">
                <a:extLst>
                  <a:ext uri="{FF2B5EF4-FFF2-40B4-BE49-F238E27FC236}">
                    <a16:creationId xmlns:a16="http://schemas.microsoft.com/office/drawing/2014/main" id="{02DF37DF-3D2A-47C9-AFAE-C37A8B9091D1}"/>
                  </a:ext>
                </a:extLst>
              </p:cNvPr>
              <p:cNvSpPr/>
              <p:nvPr/>
            </p:nvSpPr>
            <p:spPr>
              <a:xfrm>
                <a:off x="7133773" y="1315941"/>
                <a:ext cx="1886857" cy="400050"/>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11" name="Freeform 41">
              <a:extLst>
                <a:ext uri="{FF2B5EF4-FFF2-40B4-BE49-F238E27FC236}">
                  <a16:creationId xmlns:a16="http://schemas.microsoft.com/office/drawing/2014/main" id="{6FBCB705-13B4-4BE8-AFF8-EB525AEAF335}"/>
                </a:ext>
              </a:extLst>
            </p:cNvPr>
            <p:cNvSpPr>
              <a:spLocks/>
            </p:cNvSpPr>
            <p:nvPr/>
          </p:nvSpPr>
          <p:spPr bwMode="auto">
            <a:xfrm>
              <a:off x="5620214" y="3223039"/>
              <a:ext cx="73754" cy="156430"/>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3">
              <a:extLst>
                <a:ext uri="{FF2B5EF4-FFF2-40B4-BE49-F238E27FC236}">
                  <a16:creationId xmlns:a16="http://schemas.microsoft.com/office/drawing/2014/main" id="{A1B40BA0-B514-4D1E-BC5C-2E4468BC1097}"/>
                </a:ext>
              </a:extLst>
            </p:cNvPr>
            <p:cNvSpPr>
              <a:spLocks noChangeAspect="1" noEditPoints="1"/>
            </p:cNvSpPr>
            <p:nvPr/>
          </p:nvSpPr>
          <p:spPr bwMode="auto">
            <a:xfrm>
              <a:off x="5579534" y="3764518"/>
              <a:ext cx="155114" cy="155114"/>
            </a:xfrm>
            <a:custGeom>
              <a:avLst/>
              <a:gdLst>
                <a:gd name="T0" fmla="*/ 142 w 202"/>
                <a:gd name="T1" fmla="*/ 19 h 202"/>
                <a:gd name="T2" fmla="*/ 172 w 202"/>
                <a:gd name="T3" fmla="*/ 30 h 202"/>
                <a:gd name="T4" fmla="*/ 183 w 202"/>
                <a:gd name="T5" fmla="*/ 60 h 202"/>
                <a:gd name="T6" fmla="*/ 183 w 202"/>
                <a:gd name="T7" fmla="*/ 142 h 202"/>
                <a:gd name="T8" fmla="*/ 172 w 202"/>
                <a:gd name="T9" fmla="*/ 172 h 202"/>
                <a:gd name="T10" fmla="*/ 142 w 202"/>
                <a:gd name="T11" fmla="*/ 183 h 202"/>
                <a:gd name="T12" fmla="*/ 60 w 202"/>
                <a:gd name="T13" fmla="*/ 183 h 202"/>
                <a:gd name="T14" fmla="*/ 30 w 202"/>
                <a:gd name="T15" fmla="*/ 172 h 202"/>
                <a:gd name="T16" fmla="*/ 19 w 202"/>
                <a:gd name="T17" fmla="*/ 142 h 202"/>
                <a:gd name="T18" fmla="*/ 19 w 202"/>
                <a:gd name="T19" fmla="*/ 60 h 202"/>
                <a:gd name="T20" fmla="*/ 30 w 202"/>
                <a:gd name="T21" fmla="*/ 30 h 202"/>
                <a:gd name="T22" fmla="*/ 60 w 202"/>
                <a:gd name="T23" fmla="*/ 19 h 202"/>
                <a:gd name="T24" fmla="*/ 101 w 202"/>
                <a:gd name="T25" fmla="*/ 0 h 202"/>
                <a:gd name="T26" fmla="*/ 35 w 202"/>
                <a:gd name="T27" fmla="*/ 6 h 202"/>
                <a:gd name="T28" fmla="*/ 5 w 202"/>
                <a:gd name="T29" fmla="*/ 35 h 202"/>
                <a:gd name="T30" fmla="*/ 0 w 202"/>
                <a:gd name="T31" fmla="*/ 101 h 202"/>
                <a:gd name="T32" fmla="*/ 5 w 202"/>
                <a:gd name="T33" fmla="*/ 167 h 202"/>
                <a:gd name="T34" fmla="*/ 35 w 202"/>
                <a:gd name="T35" fmla="*/ 197 h 202"/>
                <a:gd name="T36" fmla="*/ 101 w 202"/>
                <a:gd name="T37" fmla="*/ 202 h 202"/>
                <a:gd name="T38" fmla="*/ 167 w 202"/>
                <a:gd name="T39" fmla="*/ 197 h 202"/>
                <a:gd name="T40" fmla="*/ 196 w 202"/>
                <a:gd name="T41" fmla="*/ 167 h 202"/>
                <a:gd name="T42" fmla="*/ 202 w 202"/>
                <a:gd name="T43" fmla="*/ 101 h 202"/>
                <a:gd name="T44" fmla="*/ 196 w 202"/>
                <a:gd name="T45" fmla="*/ 35 h 202"/>
                <a:gd name="T46" fmla="*/ 167 w 202"/>
                <a:gd name="T47" fmla="*/ 6 h 202"/>
                <a:gd name="T48" fmla="*/ 101 w 202"/>
                <a:gd name="T49" fmla="*/ 0 h 202"/>
                <a:gd name="T50" fmla="*/ 49 w 202"/>
                <a:gd name="T51" fmla="*/ 101 h 202"/>
                <a:gd name="T52" fmla="*/ 153 w 202"/>
                <a:gd name="T53" fmla="*/ 101 h 202"/>
                <a:gd name="T54" fmla="*/ 101 w 202"/>
                <a:gd name="T55" fmla="*/ 135 h 202"/>
                <a:gd name="T56" fmla="*/ 101 w 202"/>
                <a:gd name="T57" fmla="*/ 68 h 202"/>
                <a:gd name="T58" fmla="*/ 101 w 202"/>
                <a:gd name="T59" fmla="*/ 135 h 202"/>
                <a:gd name="T60" fmla="*/ 155 w 202"/>
                <a:gd name="T61" fmla="*/ 59 h 202"/>
                <a:gd name="T62" fmla="*/ 155 w 202"/>
                <a:gd name="T63" fmla="*/ 3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202">
                  <a:moveTo>
                    <a:pt x="101" y="18"/>
                  </a:moveTo>
                  <a:cubicBezTo>
                    <a:pt x="128" y="18"/>
                    <a:pt x="131" y="19"/>
                    <a:pt x="142" y="19"/>
                  </a:cubicBezTo>
                  <a:cubicBezTo>
                    <a:pt x="151" y="20"/>
                    <a:pt x="157" y="21"/>
                    <a:pt x="160" y="23"/>
                  </a:cubicBezTo>
                  <a:cubicBezTo>
                    <a:pt x="165" y="24"/>
                    <a:pt x="168" y="27"/>
                    <a:pt x="172" y="30"/>
                  </a:cubicBezTo>
                  <a:cubicBezTo>
                    <a:pt x="175" y="34"/>
                    <a:pt x="178" y="37"/>
                    <a:pt x="180" y="42"/>
                  </a:cubicBezTo>
                  <a:cubicBezTo>
                    <a:pt x="181" y="45"/>
                    <a:pt x="183" y="51"/>
                    <a:pt x="183" y="60"/>
                  </a:cubicBezTo>
                  <a:cubicBezTo>
                    <a:pt x="183" y="71"/>
                    <a:pt x="184" y="74"/>
                    <a:pt x="184" y="101"/>
                  </a:cubicBezTo>
                  <a:cubicBezTo>
                    <a:pt x="184" y="128"/>
                    <a:pt x="183" y="131"/>
                    <a:pt x="183" y="142"/>
                  </a:cubicBezTo>
                  <a:cubicBezTo>
                    <a:pt x="183" y="152"/>
                    <a:pt x="181" y="157"/>
                    <a:pt x="180" y="161"/>
                  </a:cubicBezTo>
                  <a:cubicBezTo>
                    <a:pt x="178" y="165"/>
                    <a:pt x="175" y="169"/>
                    <a:pt x="172" y="172"/>
                  </a:cubicBezTo>
                  <a:cubicBezTo>
                    <a:pt x="168" y="176"/>
                    <a:pt x="165" y="178"/>
                    <a:pt x="160" y="180"/>
                  </a:cubicBezTo>
                  <a:cubicBezTo>
                    <a:pt x="157" y="181"/>
                    <a:pt x="151" y="183"/>
                    <a:pt x="142" y="183"/>
                  </a:cubicBezTo>
                  <a:cubicBezTo>
                    <a:pt x="131" y="184"/>
                    <a:pt x="128" y="184"/>
                    <a:pt x="101" y="184"/>
                  </a:cubicBezTo>
                  <a:cubicBezTo>
                    <a:pt x="74" y="184"/>
                    <a:pt x="71" y="184"/>
                    <a:pt x="60" y="183"/>
                  </a:cubicBezTo>
                  <a:cubicBezTo>
                    <a:pt x="50" y="183"/>
                    <a:pt x="45" y="181"/>
                    <a:pt x="41" y="180"/>
                  </a:cubicBezTo>
                  <a:cubicBezTo>
                    <a:pt x="37" y="178"/>
                    <a:pt x="33" y="176"/>
                    <a:pt x="30" y="172"/>
                  </a:cubicBezTo>
                  <a:cubicBezTo>
                    <a:pt x="26" y="169"/>
                    <a:pt x="24" y="165"/>
                    <a:pt x="22" y="161"/>
                  </a:cubicBezTo>
                  <a:cubicBezTo>
                    <a:pt x="21" y="157"/>
                    <a:pt x="19" y="152"/>
                    <a:pt x="19" y="142"/>
                  </a:cubicBezTo>
                  <a:cubicBezTo>
                    <a:pt x="18" y="131"/>
                    <a:pt x="18" y="128"/>
                    <a:pt x="18" y="101"/>
                  </a:cubicBezTo>
                  <a:cubicBezTo>
                    <a:pt x="18" y="74"/>
                    <a:pt x="18" y="71"/>
                    <a:pt x="19" y="60"/>
                  </a:cubicBezTo>
                  <a:cubicBezTo>
                    <a:pt x="19" y="51"/>
                    <a:pt x="21" y="45"/>
                    <a:pt x="22" y="42"/>
                  </a:cubicBezTo>
                  <a:cubicBezTo>
                    <a:pt x="24" y="37"/>
                    <a:pt x="26" y="34"/>
                    <a:pt x="30" y="30"/>
                  </a:cubicBezTo>
                  <a:cubicBezTo>
                    <a:pt x="33" y="27"/>
                    <a:pt x="37" y="24"/>
                    <a:pt x="41" y="23"/>
                  </a:cubicBezTo>
                  <a:cubicBezTo>
                    <a:pt x="45" y="21"/>
                    <a:pt x="50" y="20"/>
                    <a:pt x="60" y="19"/>
                  </a:cubicBezTo>
                  <a:cubicBezTo>
                    <a:pt x="71" y="19"/>
                    <a:pt x="74" y="18"/>
                    <a:pt x="101" y="18"/>
                  </a:cubicBezTo>
                  <a:moveTo>
                    <a:pt x="101" y="0"/>
                  </a:moveTo>
                  <a:cubicBezTo>
                    <a:pt x="73" y="0"/>
                    <a:pt x="70" y="0"/>
                    <a:pt x="59" y="1"/>
                  </a:cubicBezTo>
                  <a:cubicBezTo>
                    <a:pt x="48" y="1"/>
                    <a:pt x="41" y="3"/>
                    <a:pt x="35" y="6"/>
                  </a:cubicBezTo>
                  <a:cubicBezTo>
                    <a:pt x="28" y="8"/>
                    <a:pt x="22" y="12"/>
                    <a:pt x="17" y="17"/>
                  </a:cubicBezTo>
                  <a:cubicBezTo>
                    <a:pt x="11" y="23"/>
                    <a:pt x="8" y="28"/>
                    <a:pt x="5" y="35"/>
                  </a:cubicBezTo>
                  <a:cubicBezTo>
                    <a:pt x="3" y="42"/>
                    <a:pt x="1" y="49"/>
                    <a:pt x="1" y="60"/>
                  </a:cubicBezTo>
                  <a:cubicBezTo>
                    <a:pt x="0" y="70"/>
                    <a:pt x="0" y="74"/>
                    <a:pt x="0" y="101"/>
                  </a:cubicBezTo>
                  <a:cubicBezTo>
                    <a:pt x="0" y="129"/>
                    <a:pt x="0" y="132"/>
                    <a:pt x="1" y="143"/>
                  </a:cubicBezTo>
                  <a:cubicBezTo>
                    <a:pt x="1" y="154"/>
                    <a:pt x="3" y="161"/>
                    <a:pt x="5" y="167"/>
                  </a:cubicBezTo>
                  <a:cubicBezTo>
                    <a:pt x="8" y="174"/>
                    <a:pt x="11" y="180"/>
                    <a:pt x="17" y="185"/>
                  </a:cubicBezTo>
                  <a:cubicBezTo>
                    <a:pt x="22" y="191"/>
                    <a:pt x="28" y="194"/>
                    <a:pt x="35" y="197"/>
                  </a:cubicBezTo>
                  <a:cubicBezTo>
                    <a:pt x="41" y="199"/>
                    <a:pt x="48" y="201"/>
                    <a:pt x="59" y="202"/>
                  </a:cubicBezTo>
                  <a:cubicBezTo>
                    <a:pt x="70" y="202"/>
                    <a:pt x="73" y="202"/>
                    <a:pt x="101" y="202"/>
                  </a:cubicBezTo>
                  <a:cubicBezTo>
                    <a:pt x="128" y="202"/>
                    <a:pt x="132" y="202"/>
                    <a:pt x="142" y="202"/>
                  </a:cubicBezTo>
                  <a:cubicBezTo>
                    <a:pt x="153" y="201"/>
                    <a:pt x="161" y="199"/>
                    <a:pt x="167" y="197"/>
                  </a:cubicBezTo>
                  <a:cubicBezTo>
                    <a:pt x="174" y="194"/>
                    <a:pt x="179" y="191"/>
                    <a:pt x="185" y="185"/>
                  </a:cubicBezTo>
                  <a:cubicBezTo>
                    <a:pt x="190" y="180"/>
                    <a:pt x="194" y="174"/>
                    <a:pt x="196" y="167"/>
                  </a:cubicBezTo>
                  <a:cubicBezTo>
                    <a:pt x="199" y="161"/>
                    <a:pt x="201" y="154"/>
                    <a:pt x="201" y="143"/>
                  </a:cubicBezTo>
                  <a:cubicBezTo>
                    <a:pt x="202" y="132"/>
                    <a:pt x="202" y="129"/>
                    <a:pt x="202" y="101"/>
                  </a:cubicBezTo>
                  <a:cubicBezTo>
                    <a:pt x="202" y="74"/>
                    <a:pt x="202" y="70"/>
                    <a:pt x="201" y="60"/>
                  </a:cubicBezTo>
                  <a:cubicBezTo>
                    <a:pt x="201" y="49"/>
                    <a:pt x="199" y="42"/>
                    <a:pt x="196" y="35"/>
                  </a:cubicBezTo>
                  <a:cubicBezTo>
                    <a:pt x="194" y="28"/>
                    <a:pt x="190" y="23"/>
                    <a:pt x="185" y="17"/>
                  </a:cubicBezTo>
                  <a:cubicBezTo>
                    <a:pt x="179" y="12"/>
                    <a:pt x="174" y="8"/>
                    <a:pt x="167" y="6"/>
                  </a:cubicBezTo>
                  <a:cubicBezTo>
                    <a:pt x="161" y="3"/>
                    <a:pt x="153" y="1"/>
                    <a:pt x="142" y="1"/>
                  </a:cubicBezTo>
                  <a:cubicBezTo>
                    <a:pt x="132" y="0"/>
                    <a:pt x="128" y="0"/>
                    <a:pt x="101" y="0"/>
                  </a:cubicBezTo>
                  <a:close/>
                  <a:moveTo>
                    <a:pt x="101" y="49"/>
                  </a:moveTo>
                  <a:cubicBezTo>
                    <a:pt x="72" y="49"/>
                    <a:pt x="49" y="73"/>
                    <a:pt x="49" y="101"/>
                  </a:cubicBezTo>
                  <a:cubicBezTo>
                    <a:pt x="49" y="130"/>
                    <a:pt x="72" y="153"/>
                    <a:pt x="101" y="153"/>
                  </a:cubicBezTo>
                  <a:cubicBezTo>
                    <a:pt x="129" y="153"/>
                    <a:pt x="153" y="130"/>
                    <a:pt x="153" y="101"/>
                  </a:cubicBezTo>
                  <a:cubicBezTo>
                    <a:pt x="153" y="73"/>
                    <a:pt x="129" y="49"/>
                    <a:pt x="101" y="49"/>
                  </a:cubicBezTo>
                  <a:close/>
                  <a:moveTo>
                    <a:pt x="101" y="135"/>
                  </a:moveTo>
                  <a:cubicBezTo>
                    <a:pt x="82" y="135"/>
                    <a:pt x="67" y="120"/>
                    <a:pt x="67" y="101"/>
                  </a:cubicBezTo>
                  <a:cubicBezTo>
                    <a:pt x="67" y="83"/>
                    <a:pt x="82" y="68"/>
                    <a:pt x="101" y="68"/>
                  </a:cubicBezTo>
                  <a:cubicBezTo>
                    <a:pt x="119" y="68"/>
                    <a:pt x="134" y="83"/>
                    <a:pt x="134" y="101"/>
                  </a:cubicBezTo>
                  <a:cubicBezTo>
                    <a:pt x="134" y="120"/>
                    <a:pt x="119" y="135"/>
                    <a:pt x="101" y="135"/>
                  </a:cubicBezTo>
                  <a:close/>
                  <a:moveTo>
                    <a:pt x="167" y="47"/>
                  </a:moveTo>
                  <a:cubicBezTo>
                    <a:pt x="167" y="54"/>
                    <a:pt x="161" y="59"/>
                    <a:pt x="155" y="59"/>
                  </a:cubicBezTo>
                  <a:cubicBezTo>
                    <a:pt x="148" y="59"/>
                    <a:pt x="143" y="54"/>
                    <a:pt x="143" y="47"/>
                  </a:cubicBezTo>
                  <a:cubicBezTo>
                    <a:pt x="143" y="41"/>
                    <a:pt x="148" y="35"/>
                    <a:pt x="155" y="35"/>
                  </a:cubicBezTo>
                  <a:cubicBezTo>
                    <a:pt x="161" y="35"/>
                    <a:pt x="167" y="41"/>
                    <a:pt x="167" y="47"/>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75914E7A-91A3-40A5-B37A-D721269B4205}"/>
                </a:ext>
              </a:extLst>
            </p:cNvPr>
            <p:cNvSpPr/>
            <p:nvPr/>
          </p:nvSpPr>
          <p:spPr>
            <a:xfrm flipH="1">
              <a:off x="5885036" y="3167904"/>
              <a:ext cx="1192955" cy="307777"/>
            </a:xfrm>
            <a:prstGeom prst="rect">
              <a:avLst/>
            </a:prstGeom>
          </p:spPr>
          <p:txBody>
            <a:bodyPr wrap="none">
              <a:spAutoFit/>
            </a:bodyPr>
            <a:lstStyle/>
            <a:p>
              <a:r>
                <a:rPr lang="en-US" sz="1400">
                  <a:solidFill>
                    <a:schemeClr val="tx1">
                      <a:lumMod val="65000"/>
                      <a:lumOff val="35000"/>
                    </a:schemeClr>
                  </a:solidFill>
                  <a:latin typeface="+mj-lt"/>
                  <a:cs typeface="Poppins Medium" panose="00000600000000000000" pitchFamily="50" charset="0"/>
                </a:rPr>
                <a:t>Joana Alexa</a:t>
              </a:r>
            </a:p>
          </p:txBody>
        </p:sp>
        <p:sp>
          <p:nvSpPr>
            <p:cNvPr id="15" name="Rectangle 14">
              <a:extLst>
                <a:ext uri="{FF2B5EF4-FFF2-40B4-BE49-F238E27FC236}">
                  <a16:creationId xmlns:a16="http://schemas.microsoft.com/office/drawing/2014/main" id="{BD53AC78-1C4A-49D1-9E0F-D364DD706C9A}"/>
                </a:ext>
              </a:extLst>
            </p:cNvPr>
            <p:cNvSpPr/>
            <p:nvPr/>
          </p:nvSpPr>
          <p:spPr>
            <a:xfrm flipH="1">
              <a:off x="5885036" y="3708661"/>
              <a:ext cx="1156086" cy="307777"/>
            </a:xfrm>
            <a:prstGeom prst="rect">
              <a:avLst/>
            </a:prstGeom>
          </p:spPr>
          <p:txBody>
            <a:bodyPr wrap="none">
              <a:spAutoFit/>
            </a:bodyPr>
            <a:lstStyle/>
            <a:p>
              <a:r>
                <a:rPr lang="en-US" sz="1400">
                  <a:solidFill>
                    <a:schemeClr val="tx1">
                      <a:lumMod val="65000"/>
                      <a:lumOff val="35000"/>
                    </a:schemeClr>
                  </a:solidFill>
                  <a:latin typeface="+mj-lt"/>
                  <a:cs typeface="Poppins Medium" panose="00000600000000000000" pitchFamily="50" charset="0"/>
                </a:rPr>
                <a:t>@joanaalex</a:t>
              </a:r>
            </a:p>
          </p:txBody>
        </p:sp>
        <p:sp>
          <p:nvSpPr>
            <p:cNvPr id="18" name="Rectangle 17">
              <a:extLst>
                <a:ext uri="{FF2B5EF4-FFF2-40B4-BE49-F238E27FC236}">
                  <a16:creationId xmlns:a16="http://schemas.microsoft.com/office/drawing/2014/main" id="{1F20400C-AB08-42BA-9C87-EE926162E23E}"/>
                </a:ext>
              </a:extLst>
            </p:cNvPr>
            <p:cNvSpPr/>
            <p:nvPr/>
          </p:nvSpPr>
          <p:spPr>
            <a:xfrm flipH="1">
              <a:off x="8197089" y="3167904"/>
              <a:ext cx="1808508" cy="307777"/>
            </a:xfrm>
            <a:prstGeom prst="rect">
              <a:avLst/>
            </a:prstGeom>
          </p:spPr>
          <p:txBody>
            <a:bodyPr wrap="none">
              <a:spAutoFit/>
            </a:bodyPr>
            <a:lstStyle/>
            <a:p>
              <a:r>
                <a:rPr lang="en-US" sz="1400">
                  <a:solidFill>
                    <a:schemeClr val="tx1">
                      <a:lumMod val="65000"/>
                      <a:lumOff val="35000"/>
                    </a:schemeClr>
                  </a:solidFill>
                  <a:latin typeface="+mj-lt"/>
                  <a:cs typeface="Poppins Medium" panose="00000600000000000000" pitchFamily="50" charset="0"/>
                </a:rPr>
                <a:t>St. </a:t>
              </a:r>
              <a:r>
                <a:rPr lang="en-US" sz="1400" err="1">
                  <a:solidFill>
                    <a:schemeClr val="tx1">
                      <a:lumMod val="65000"/>
                      <a:lumOff val="35000"/>
                    </a:schemeClr>
                  </a:solidFill>
                  <a:latin typeface="+mj-lt"/>
                  <a:cs typeface="Poppins Medium" panose="00000600000000000000" pitchFamily="50" charset="0"/>
                </a:rPr>
                <a:t>Peternburg,USA</a:t>
              </a:r>
              <a:endParaRPr lang="en-US" sz="1400">
                <a:solidFill>
                  <a:schemeClr val="tx1">
                    <a:lumMod val="65000"/>
                    <a:lumOff val="35000"/>
                  </a:schemeClr>
                </a:solidFill>
                <a:latin typeface="+mj-lt"/>
                <a:cs typeface="Poppins Medium" panose="00000600000000000000" pitchFamily="50" charset="0"/>
              </a:endParaRPr>
            </a:p>
          </p:txBody>
        </p:sp>
        <p:sp>
          <p:nvSpPr>
            <p:cNvPr id="19" name="Rectangle 18">
              <a:extLst>
                <a:ext uri="{FF2B5EF4-FFF2-40B4-BE49-F238E27FC236}">
                  <a16:creationId xmlns:a16="http://schemas.microsoft.com/office/drawing/2014/main" id="{95B61C60-8AE8-4F11-9163-220A75949AC2}"/>
                </a:ext>
              </a:extLst>
            </p:cNvPr>
            <p:cNvSpPr/>
            <p:nvPr/>
          </p:nvSpPr>
          <p:spPr>
            <a:xfrm flipH="1">
              <a:off x="8197089" y="3708661"/>
              <a:ext cx="1353256" cy="307777"/>
            </a:xfrm>
            <a:prstGeom prst="rect">
              <a:avLst/>
            </a:prstGeom>
          </p:spPr>
          <p:txBody>
            <a:bodyPr wrap="none">
              <a:spAutoFit/>
            </a:bodyPr>
            <a:lstStyle/>
            <a:p>
              <a:r>
                <a:rPr lang="en-US" sz="1400">
                  <a:solidFill>
                    <a:schemeClr val="tx1">
                      <a:lumMod val="65000"/>
                      <a:lumOff val="35000"/>
                    </a:schemeClr>
                  </a:solidFill>
                  <a:latin typeface="+mj-lt"/>
                  <a:cs typeface="Poppins Medium" panose="00000600000000000000" pitchFamily="50" charset="0"/>
                </a:rPr>
                <a:t>+61 2435 2654</a:t>
              </a:r>
            </a:p>
          </p:txBody>
        </p:sp>
        <p:sp>
          <p:nvSpPr>
            <p:cNvPr id="30" name="Freeform: Shape 29">
              <a:extLst>
                <a:ext uri="{FF2B5EF4-FFF2-40B4-BE49-F238E27FC236}">
                  <a16:creationId xmlns:a16="http://schemas.microsoft.com/office/drawing/2014/main" id="{F9FA5757-6D11-46A2-9768-E9335944ED65}"/>
                </a:ext>
              </a:extLst>
            </p:cNvPr>
            <p:cNvSpPr>
              <a:spLocks/>
            </p:cNvSpPr>
            <p:nvPr/>
          </p:nvSpPr>
          <p:spPr bwMode="auto">
            <a:xfrm flipH="1">
              <a:off x="7882538" y="3761051"/>
              <a:ext cx="175228" cy="171466"/>
            </a:xfrm>
            <a:custGeom>
              <a:avLst/>
              <a:gdLst>
                <a:gd name="connsiteX0" fmla="*/ 134880 w 175228"/>
                <a:gd name="connsiteY0" fmla="*/ 106055 h 171466"/>
                <a:gd name="connsiteX1" fmla="*/ 123876 w 175228"/>
                <a:gd name="connsiteY1" fmla="*/ 113775 h 171466"/>
                <a:gd name="connsiteX2" fmla="*/ 121496 w 175228"/>
                <a:gd name="connsiteY2" fmla="*/ 119389 h 171466"/>
                <a:gd name="connsiteX3" fmla="*/ 173048 w 175228"/>
                <a:gd name="connsiteY3" fmla="*/ 144252 h 171466"/>
                <a:gd name="connsiteX4" fmla="*/ 154807 w 175228"/>
                <a:gd name="connsiteY4" fmla="*/ 112171 h 171466"/>
                <a:gd name="connsiteX5" fmla="*/ 134880 w 175228"/>
                <a:gd name="connsiteY5" fmla="*/ 106055 h 171466"/>
                <a:gd name="connsiteX6" fmla="*/ 20169 w 175228"/>
                <a:gd name="connsiteY6" fmla="*/ 8341 h 171466"/>
                <a:gd name="connsiteX7" fmla="*/ 19372 w 175228"/>
                <a:gd name="connsiteY7" fmla="*/ 8341 h 171466"/>
                <a:gd name="connsiteX8" fmla="*/ 243 w 175228"/>
                <a:gd name="connsiteY8" fmla="*/ 44314 h 171466"/>
                <a:gd name="connsiteX9" fmla="*/ 34515 w 175228"/>
                <a:gd name="connsiteY9" fmla="*/ 95476 h 171466"/>
                <a:gd name="connsiteX10" fmla="*/ 94292 w 175228"/>
                <a:gd name="connsiteY10" fmla="*/ 150635 h 171466"/>
                <a:gd name="connsiteX11" fmla="*/ 134142 w 175228"/>
                <a:gd name="connsiteY11" fmla="*/ 171420 h 171466"/>
                <a:gd name="connsiteX12" fmla="*/ 167617 w 175228"/>
                <a:gd name="connsiteY12" fmla="*/ 151435 h 171466"/>
                <a:gd name="connsiteX13" fmla="*/ 117405 w 175228"/>
                <a:gd name="connsiteY13" fmla="*/ 127452 h 171466"/>
                <a:gd name="connsiteX14" fmla="*/ 116608 w 175228"/>
                <a:gd name="connsiteY14" fmla="*/ 127452 h 171466"/>
                <a:gd name="connsiteX15" fmla="*/ 106247 w 175228"/>
                <a:gd name="connsiteY15" fmla="*/ 130650 h 171466"/>
                <a:gd name="connsiteX16" fmla="*/ 44079 w 175228"/>
                <a:gd name="connsiteY16" fmla="*/ 73093 h 171466"/>
                <a:gd name="connsiteX17" fmla="*/ 45673 w 175228"/>
                <a:gd name="connsiteY17" fmla="*/ 59503 h 171466"/>
                <a:gd name="connsiteX18" fmla="*/ 45673 w 175228"/>
                <a:gd name="connsiteY18" fmla="*/ 58704 h 171466"/>
                <a:gd name="connsiteX19" fmla="*/ 20966 w 175228"/>
                <a:gd name="connsiteY19" fmla="*/ 9141 h 171466"/>
                <a:gd name="connsiteX20" fmla="*/ 20169 w 175228"/>
                <a:gd name="connsiteY20" fmla="*/ 9141 h 171466"/>
                <a:gd name="connsiteX21" fmla="*/ 20169 w 175228"/>
                <a:gd name="connsiteY21" fmla="*/ 8341 h 171466"/>
                <a:gd name="connsiteX22" fmla="*/ 42394 w 175228"/>
                <a:gd name="connsiteY22" fmla="*/ 0 h 171466"/>
                <a:gd name="connsiteX23" fmla="*/ 27291 w 175228"/>
                <a:gd name="connsiteY23" fmla="*/ 3186 h 171466"/>
                <a:gd name="connsiteX24" fmla="*/ 27291 w 175228"/>
                <a:gd name="connsiteY24" fmla="*/ 3982 h 171466"/>
                <a:gd name="connsiteX25" fmla="*/ 28086 w 175228"/>
                <a:gd name="connsiteY25" fmla="*/ 3982 h 171466"/>
                <a:gd name="connsiteX26" fmla="*/ 52727 w 175228"/>
                <a:gd name="connsiteY26" fmla="*/ 54157 h 171466"/>
                <a:gd name="connsiteX27" fmla="*/ 53522 w 175228"/>
                <a:gd name="connsiteY27" fmla="*/ 54157 h 171466"/>
                <a:gd name="connsiteX28" fmla="*/ 53522 w 175228"/>
                <a:gd name="connsiteY28" fmla="*/ 54953 h 171466"/>
                <a:gd name="connsiteX29" fmla="*/ 65445 w 175228"/>
                <a:gd name="connsiteY29" fmla="*/ 43007 h 171466"/>
                <a:gd name="connsiteX30" fmla="*/ 42394 w 175228"/>
                <a:gd name="connsiteY30" fmla="*/ 0 h 17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5228" h="171466">
                  <a:moveTo>
                    <a:pt x="134880" y="106055"/>
                  </a:moveTo>
                  <a:cubicBezTo>
                    <a:pt x="130022" y="105955"/>
                    <a:pt x="126651" y="108160"/>
                    <a:pt x="123876" y="113775"/>
                  </a:cubicBezTo>
                  <a:cubicBezTo>
                    <a:pt x="123876" y="113775"/>
                    <a:pt x="122289" y="117785"/>
                    <a:pt x="121496" y="119389"/>
                  </a:cubicBezTo>
                  <a:cubicBezTo>
                    <a:pt x="151634" y="122597"/>
                    <a:pt x="170669" y="141846"/>
                    <a:pt x="173048" y="144252"/>
                  </a:cubicBezTo>
                  <a:cubicBezTo>
                    <a:pt x="179393" y="133024"/>
                    <a:pt x="171462" y="119389"/>
                    <a:pt x="154807" y="112171"/>
                  </a:cubicBezTo>
                  <a:cubicBezTo>
                    <a:pt x="146082" y="108561"/>
                    <a:pt x="139738" y="106155"/>
                    <a:pt x="134880" y="106055"/>
                  </a:cubicBezTo>
                  <a:close/>
                  <a:moveTo>
                    <a:pt x="20169" y="8341"/>
                  </a:moveTo>
                  <a:cubicBezTo>
                    <a:pt x="19372" y="8341"/>
                    <a:pt x="19372" y="8341"/>
                    <a:pt x="19372" y="8341"/>
                  </a:cubicBezTo>
                  <a:cubicBezTo>
                    <a:pt x="13793" y="13937"/>
                    <a:pt x="-2148" y="32323"/>
                    <a:pt x="243" y="44314"/>
                  </a:cubicBezTo>
                  <a:cubicBezTo>
                    <a:pt x="3431" y="57105"/>
                    <a:pt x="26545" y="87482"/>
                    <a:pt x="34515" y="95476"/>
                  </a:cubicBezTo>
                  <a:cubicBezTo>
                    <a:pt x="42485" y="104270"/>
                    <a:pt x="67193" y="133048"/>
                    <a:pt x="94292" y="150635"/>
                  </a:cubicBezTo>
                  <a:cubicBezTo>
                    <a:pt x="94292" y="150635"/>
                    <a:pt x="125375" y="171420"/>
                    <a:pt x="134142" y="171420"/>
                  </a:cubicBezTo>
                  <a:cubicBezTo>
                    <a:pt x="142113" y="172219"/>
                    <a:pt x="159647" y="162626"/>
                    <a:pt x="167617" y="151435"/>
                  </a:cubicBezTo>
                  <a:cubicBezTo>
                    <a:pt x="167617" y="151435"/>
                    <a:pt x="148489" y="130650"/>
                    <a:pt x="117405" y="127452"/>
                  </a:cubicBezTo>
                  <a:cubicBezTo>
                    <a:pt x="117405" y="127452"/>
                    <a:pt x="116608" y="127452"/>
                    <a:pt x="116608" y="127452"/>
                  </a:cubicBezTo>
                  <a:cubicBezTo>
                    <a:pt x="115811" y="129851"/>
                    <a:pt x="111029" y="133048"/>
                    <a:pt x="106247" y="130650"/>
                  </a:cubicBezTo>
                  <a:cubicBezTo>
                    <a:pt x="100668" y="128252"/>
                    <a:pt x="54441" y="89880"/>
                    <a:pt x="44079" y="73093"/>
                  </a:cubicBezTo>
                  <a:cubicBezTo>
                    <a:pt x="44079" y="73093"/>
                    <a:pt x="40094" y="62701"/>
                    <a:pt x="45673" y="59503"/>
                  </a:cubicBezTo>
                  <a:cubicBezTo>
                    <a:pt x="45673" y="59503"/>
                    <a:pt x="45673" y="59503"/>
                    <a:pt x="45673" y="58704"/>
                  </a:cubicBezTo>
                  <a:cubicBezTo>
                    <a:pt x="45673" y="57904"/>
                    <a:pt x="37703" y="21931"/>
                    <a:pt x="20966" y="9141"/>
                  </a:cubicBezTo>
                  <a:cubicBezTo>
                    <a:pt x="20966" y="9141"/>
                    <a:pt x="20966" y="9141"/>
                    <a:pt x="20169" y="9141"/>
                  </a:cubicBezTo>
                  <a:cubicBezTo>
                    <a:pt x="20169" y="9141"/>
                    <a:pt x="20169" y="9141"/>
                    <a:pt x="20169" y="8341"/>
                  </a:cubicBezTo>
                  <a:close/>
                  <a:moveTo>
                    <a:pt x="42394" y="0"/>
                  </a:moveTo>
                  <a:cubicBezTo>
                    <a:pt x="42394" y="0"/>
                    <a:pt x="31266" y="796"/>
                    <a:pt x="27291" y="3186"/>
                  </a:cubicBezTo>
                  <a:cubicBezTo>
                    <a:pt x="27291" y="3186"/>
                    <a:pt x="27291" y="3186"/>
                    <a:pt x="27291" y="3982"/>
                  </a:cubicBezTo>
                  <a:cubicBezTo>
                    <a:pt x="28086" y="3982"/>
                    <a:pt x="28086" y="3982"/>
                    <a:pt x="28086" y="3982"/>
                  </a:cubicBezTo>
                  <a:cubicBezTo>
                    <a:pt x="45573" y="17521"/>
                    <a:pt x="52727" y="52564"/>
                    <a:pt x="52727" y="54157"/>
                  </a:cubicBezTo>
                  <a:cubicBezTo>
                    <a:pt x="52727" y="54157"/>
                    <a:pt x="53522" y="54157"/>
                    <a:pt x="53522" y="54157"/>
                  </a:cubicBezTo>
                  <a:cubicBezTo>
                    <a:pt x="53522" y="54953"/>
                    <a:pt x="53522" y="54953"/>
                    <a:pt x="53522" y="54953"/>
                  </a:cubicBezTo>
                  <a:cubicBezTo>
                    <a:pt x="60675" y="52564"/>
                    <a:pt x="67034" y="49378"/>
                    <a:pt x="65445" y="43007"/>
                  </a:cubicBezTo>
                  <a:cubicBezTo>
                    <a:pt x="64650" y="36635"/>
                    <a:pt x="55111" y="8761"/>
                    <a:pt x="42394" y="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 name="Freeform 72">
              <a:extLst>
                <a:ext uri="{FF2B5EF4-FFF2-40B4-BE49-F238E27FC236}">
                  <a16:creationId xmlns:a16="http://schemas.microsoft.com/office/drawing/2014/main" id="{150EB025-ABBF-4A00-AAB9-BE39C54FCEEF}"/>
                </a:ext>
              </a:extLst>
            </p:cNvPr>
            <p:cNvSpPr>
              <a:spLocks/>
            </p:cNvSpPr>
            <p:nvPr/>
          </p:nvSpPr>
          <p:spPr bwMode="auto">
            <a:xfrm rot="1335650">
              <a:off x="7912864" y="3229961"/>
              <a:ext cx="112561" cy="152885"/>
            </a:xfrm>
            <a:custGeom>
              <a:avLst/>
              <a:gdLst>
                <a:gd name="T0" fmla="*/ 146 w 170"/>
                <a:gd name="T1" fmla="*/ 31 h 218"/>
                <a:gd name="T2" fmla="*/ 59 w 170"/>
                <a:gd name="T3" fmla="*/ 17 h 218"/>
                <a:gd name="T4" fmla="*/ 62 w 170"/>
                <a:gd name="T5" fmla="*/ 58 h 218"/>
                <a:gd name="T6" fmla="*/ 42 w 170"/>
                <a:gd name="T7" fmla="*/ 92 h 218"/>
                <a:gd name="T8" fmla="*/ 3 w 170"/>
                <a:gd name="T9" fmla="*/ 125 h 218"/>
                <a:gd name="T10" fmla="*/ 44 w 170"/>
                <a:gd name="T11" fmla="*/ 171 h 218"/>
                <a:gd name="T12" fmla="*/ 28 w 170"/>
                <a:gd name="T13" fmla="*/ 215 h 218"/>
                <a:gd name="T14" fmla="*/ 33 w 170"/>
                <a:gd name="T15" fmla="*/ 218 h 218"/>
                <a:gd name="T16" fmla="*/ 56 w 170"/>
                <a:gd name="T17" fmla="*/ 176 h 218"/>
                <a:gd name="T18" fmla="*/ 121 w 170"/>
                <a:gd name="T19" fmla="*/ 171 h 218"/>
                <a:gd name="T20" fmla="*/ 117 w 170"/>
                <a:gd name="T21" fmla="*/ 124 h 218"/>
                <a:gd name="T22" fmla="*/ 123 w 170"/>
                <a:gd name="T23" fmla="*/ 82 h 218"/>
                <a:gd name="T24" fmla="*/ 145 w 170"/>
                <a:gd name="T25" fmla="*/ 78 h 218"/>
                <a:gd name="T26" fmla="*/ 146 w 170"/>
                <a:gd name="T27" fmla="*/ 3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18">
                  <a:moveTo>
                    <a:pt x="146" y="31"/>
                  </a:moveTo>
                  <a:cubicBezTo>
                    <a:pt x="121" y="5"/>
                    <a:pt x="71" y="0"/>
                    <a:pt x="59" y="17"/>
                  </a:cubicBezTo>
                  <a:cubicBezTo>
                    <a:pt x="59" y="17"/>
                    <a:pt x="41" y="36"/>
                    <a:pt x="62" y="58"/>
                  </a:cubicBezTo>
                  <a:cubicBezTo>
                    <a:pt x="42" y="92"/>
                    <a:pt x="42" y="92"/>
                    <a:pt x="42" y="92"/>
                  </a:cubicBezTo>
                  <a:cubicBezTo>
                    <a:pt x="42" y="92"/>
                    <a:pt x="13" y="107"/>
                    <a:pt x="3" y="125"/>
                  </a:cubicBezTo>
                  <a:cubicBezTo>
                    <a:pt x="3" y="125"/>
                    <a:pt x="0" y="147"/>
                    <a:pt x="44" y="171"/>
                  </a:cubicBezTo>
                  <a:cubicBezTo>
                    <a:pt x="28" y="215"/>
                    <a:pt x="28" y="215"/>
                    <a:pt x="28" y="215"/>
                  </a:cubicBezTo>
                  <a:cubicBezTo>
                    <a:pt x="33" y="218"/>
                    <a:pt x="33" y="218"/>
                    <a:pt x="33" y="218"/>
                  </a:cubicBezTo>
                  <a:cubicBezTo>
                    <a:pt x="56" y="176"/>
                    <a:pt x="56" y="176"/>
                    <a:pt x="56" y="176"/>
                  </a:cubicBezTo>
                  <a:cubicBezTo>
                    <a:pt x="69" y="179"/>
                    <a:pt x="104" y="187"/>
                    <a:pt x="121" y="171"/>
                  </a:cubicBezTo>
                  <a:cubicBezTo>
                    <a:pt x="121" y="171"/>
                    <a:pt x="129" y="148"/>
                    <a:pt x="117" y="124"/>
                  </a:cubicBezTo>
                  <a:cubicBezTo>
                    <a:pt x="123" y="82"/>
                    <a:pt x="123" y="82"/>
                    <a:pt x="123" y="82"/>
                  </a:cubicBezTo>
                  <a:cubicBezTo>
                    <a:pt x="123" y="82"/>
                    <a:pt x="140" y="81"/>
                    <a:pt x="145" y="78"/>
                  </a:cubicBezTo>
                  <a:cubicBezTo>
                    <a:pt x="150" y="75"/>
                    <a:pt x="170" y="57"/>
                    <a:pt x="146" y="3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511915C1-C423-496F-AB4C-2324FC95A346}"/>
              </a:ext>
            </a:extLst>
          </p:cNvPr>
          <p:cNvGrpSpPr/>
          <p:nvPr/>
        </p:nvGrpSpPr>
        <p:grpSpPr>
          <a:xfrm>
            <a:off x="13260388" y="-3012077"/>
            <a:ext cx="1237509" cy="4434151"/>
            <a:chOff x="10687595" y="541440"/>
            <a:chExt cx="370352" cy="4434151"/>
          </a:xfrm>
        </p:grpSpPr>
        <p:sp>
          <p:nvSpPr>
            <p:cNvPr id="34" name="Rectangle 33">
              <a:extLst>
                <a:ext uri="{FF2B5EF4-FFF2-40B4-BE49-F238E27FC236}">
                  <a16:creationId xmlns:a16="http://schemas.microsoft.com/office/drawing/2014/main" id="{9C752F4C-EF52-4990-B130-950B08B0C959}"/>
                </a:ext>
              </a:extLst>
            </p:cNvPr>
            <p:cNvSpPr/>
            <p:nvPr/>
          </p:nvSpPr>
          <p:spPr>
            <a:xfrm>
              <a:off x="10787631" y="541440"/>
              <a:ext cx="270316" cy="4095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5" name="Rectangle 34">
              <a:extLst>
                <a:ext uri="{FF2B5EF4-FFF2-40B4-BE49-F238E27FC236}">
                  <a16:creationId xmlns:a16="http://schemas.microsoft.com/office/drawing/2014/main" id="{3306EFB6-A262-4D5D-B245-1C7A99977B17}"/>
                </a:ext>
              </a:extLst>
            </p:cNvPr>
            <p:cNvSpPr/>
            <p:nvPr/>
          </p:nvSpPr>
          <p:spPr>
            <a:xfrm>
              <a:off x="10687595" y="879630"/>
              <a:ext cx="270316" cy="4095961"/>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grpSp>
        <p:nvGrpSpPr>
          <p:cNvPr id="36" name="Group 35">
            <a:extLst>
              <a:ext uri="{FF2B5EF4-FFF2-40B4-BE49-F238E27FC236}">
                <a16:creationId xmlns:a16="http://schemas.microsoft.com/office/drawing/2014/main" id="{6C6D3DB5-A83E-4F11-917B-9D65241950A8}"/>
              </a:ext>
            </a:extLst>
          </p:cNvPr>
          <p:cNvGrpSpPr/>
          <p:nvPr/>
        </p:nvGrpSpPr>
        <p:grpSpPr>
          <a:xfrm>
            <a:off x="7148171" y="-1566370"/>
            <a:ext cx="641936" cy="517757"/>
            <a:chOff x="7830806" y="1569523"/>
            <a:chExt cx="641936" cy="517757"/>
          </a:xfrm>
        </p:grpSpPr>
        <p:sp>
          <p:nvSpPr>
            <p:cNvPr id="37" name="Isosceles Triangle 36">
              <a:extLst>
                <a:ext uri="{FF2B5EF4-FFF2-40B4-BE49-F238E27FC236}">
                  <a16:creationId xmlns:a16="http://schemas.microsoft.com/office/drawing/2014/main" id="{8C51921C-E979-4165-BD67-7E0BE95EE379}"/>
                </a:ext>
              </a:extLst>
            </p:cNvPr>
            <p:cNvSpPr/>
            <p:nvPr/>
          </p:nvSpPr>
          <p:spPr>
            <a:xfrm rot="1800000">
              <a:off x="7897004" y="1569523"/>
              <a:ext cx="575738" cy="4963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8" name="Isosceles Triangle 37">
              <a:extLst>
                <a:ext uri="{FF2B5EF4-FFF2-40B4-BE49-F238E27FC236}">
                  <a16:creationId xmlns:a16="http://schemas.microsoft.com/office/drawing/2014/main" id="{80F225C7-34D1-4520-934B-DEAED89920DA}"/>
                </a:ext>
              </a:extLst>
            </p:cNvPr>
            <p:cNvSpPr/>
            <p:nvPr/>
          </p:nvSpPr>
          <p:spPr>
            <a:xfrm rot="1800000">
              <a:off x="7830806" y="1590954"/>
              <a:ext cx="575738" cy="496326"/>
            </a:xfrm>
            <a:prstGeom prst="triangle">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46" name="Group 45">
            <a:extLst>
              <a:ext uri="{FF2B5EF4-FFF2-40B4-BE49-F238E27FC236}">
                <a16:creationId xmlns:a16="http://schemas.microsoft.com/office/drawing/2014/main" id="{0B7EC2D4-C05D-B346-BF84-05FBC320C097}"/>
              </a:ext>
            </a:extLst>
          </p:cNvPr>
          <p:cNvGrpSpPr/>
          <p:nvPr/>
        </p:nvGrpSpPr>
        <p:grpSpPr>
          <a:xfrm>
            <a:off x="4987596" y="676730"/>
            <a:ext cx="6900581" cy="4908393"/>
            <a:chOff x="4933294" y="1213211"/>
            <a:chExt cx="6900581" cy="4908393"/>
          </a:xfrm>
        </p:grpSpPr>
        <p:sp>
          <p:nvSpPr>
            <p:cNvPr id="47" name="LeftSub">
              <a:extLst>
                <a:ext uri="{FF2B5EF4-FFF2-40B4-BE49-F238E27FC236}">
                  <a16:creationId xmlns:a16="http://schemas.microsoft.com/office/drawing/2014/main" id="{1E8E3D06-399B-B046-9D75-DAEECCE47870}"/>
                </a:ext>
              </a:extLst>
            </p:cNvPr>
            <p:cNvSpPr txBox="1"/>
            <p:nvPr/>
          </p:nvSpPr>
          <p:spPr>
            <a:xfrm>
              <a:off x="5025670" y="1213211"/>
              <a:ext cx="6627199"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What is a Healthy Breakfast?</a:t>
              </a:r>
              <a:endParaRPr lang="en-ID" sz="3600" b="1">
                <a:solidFill>
                  <a:schemeClr val="tx1">
                    <a:lumMod val="65000"/>
                    <a:lumOff val="35000"/>
                  </a:schemeClr>
                </a:solidFill>
              </a:endParaRPr>
            </a:p>
          </p:txBody>
        </p:sp>
        <p:sp>
          <p:nvSpPr>
            <p:cNvPr id="48" name="Center Text Body">
              <a:extLst>
                <a:ext uri="{FF2B5EF4-FFF2-40B4-BE49-F238E27FC236}">
                  <a16:creationId xmlns:a16="http://schemas.microsoft.com/office/drawing/2014/main" id="{FC806976-CA0B-6148-B9F2-6B0EFE77B667}"/>
                </a:ext>
              </a:extLst>
            </p:cNvPr>
            <p:cNvSpPr txBox="1"/>
            <p:nvPr/>
          </p:nvSpPr>
          <p:spPr>
            <a:xfrm>
              <a:off x="4933294" y="2252147"/>
              <a:ext cx="6900581" cy="3869457"/>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marL="285750" indent="-285750" algn="ctr">
                <a:lnSpc>
                  <a:spcPct val="200000"/>
                </a:lnSpc>
                <a:buFont typeface="Arial" panose="020B0604020202020204" pitchFamily="34" charset="0"/>
                <a:buChar char="•"/>
              </a:pPr>
              <a:r>
                <a:rPr lang="en-US" sz="1600" dirty="0">
                  <a:solidFill>
                    <a:schemeClr val="tx1">
                      <a:lumMod val="65000"/>
                      <a:lumOff val="35000"/>
                    </a:schemeClr>
                  </a:solidFill>
                </a:rPr>
                <a:t>Yogurt with fruit or nuts</a:t>
              </a:r>
              <a:endParaRPr lang="en-US" dirty="0">
                <a:solidFill>
                  <a:schemeClr val="tx1">
                    <a:lumMod val="65000"/>
                    <a:lumOff val="35000"/>
                  </a:schemeClr>
                </a:solidFill>
                <a:ea typeface="Open Sans"/>
                <a:cs typeface="Open Sans"/>
              </a:endParaRPr>
            </a:p>
            <a:p>
              <a:pPr marL="285750" indent="-285750" algn="ctr">
                <a:lnSpc>
                  <a:spcPct val="200000"/>
                </a:lnSpc>
                <a:buFont typeface="Arial" panose="020B0604020202020204" pitchFamily="34" charset="0"/>
                <a:buChar char="•"/>
              </a:pPr>
              <a:r>
                <a:rPr lang="en-US" sz="1600" dirty="0">
                  <a:solidFill>
                    <a:schemeClr val="tx1">
                      <a:lumMod val="65000"/>
                      <a:lumOff val="35000"/>
                    </a:schemeClr>
                  </a:solidFill>
                </a:rPr>
                <a:t>Whole grain toast with eggs</a:t>
              </a:r>
              <a:endParaRPr lang="en-US" sz="1600" dirty="0">
                <a:solidFill>
                  <a:schemeClr val="tx1">
                    <a:lumMod val="65000"/>
                    <a:lumOff val="35000"/>
                  </a:schemeClr>
                </a:solidFill>
                <a:ea typeface="Open Sans"/>
                <a:cs typeface="Open Sans"/>
              </a:endParaRPr>
            </a:p>
            <a:p>
              <a:pPr marL="285750" indent="-285750" algn="ctr">
                <a:lnSpc>
                  <a:spcPct val="200000"/>
                </a:lnSpc>
                <a:buFont typeface="Arial" panose="020B0604020202020204" pitchFamily="34" charset="0"/>
                <a:buChar char="•"/>
              </a:pPr>
              <a:r>
                <a:rPr lang="en-US" sz="1600" dirty="0">
                  <a:solidFill>
                    <a:schemeClr val="tx1">
                      <a:lumMod val="65000"/>
                      <a:lumOff val="35000"/>
                    </a:schemeClr>
                  </a:solidFill>
                </a:rPr>
                <a:t>Low-sugar cereal and milk</a:t>
              </a:r>
              <a:endParaRPr lang="en-US" sz="1600" dirty="0">
                <a:solidFill>
                  <a:schemeClr val="tx1">
                    <a:lumMod val="65000"/>
                    <a:lumOff val="35000"/>
                  </a:schemeClr>
                </a:solidFill>
                <a:ea typeface="Open Sans"/>
                <a:cs typeface="Open Sans"/>
              </a:endParaRPr>
            </a:p>
            <a:p>
              <a:pPr marL="285750" indent="-285750" algn="ctr">
                <a:lnSpc>
                  <a:spcPct val="200000"/>
                </a:lnSpc>
                <a:buFont typeface="Arial" panose="020B0604020202020204" pitchFamily="34" charset="0"/>
                <a:buChar char="•"/>
              </a:pPr>
              <a:r>
                <a:rPr lang="en-US" sz="1600" dirty="0">
                  <a:solidFill>
                    <a:schemeClr val="tx1">
                      <a:lumMod val="65000"/>
                      <a:lumOff val="35000"/>
                    </a:schemeClr>
                  </a:solidFill>
                </a:rPr>
                <a:t>Banana Dog – peanut butter, banana and raisins in a whole grain bun</a:t>
              </a:r>
              <a:endParaRPr lang="en-US" sz="1600" dirty="0">
                <a:solidFill>
                  <a:schemeClr val="tx1">
                    <a:lumMod val="65000"/>
                    <a:lumOff val="35000"/>
                  </a:schemeClr>
                </a:solidFill>
                <a:ea typeface="Open Sans"/>
                <a:cs typeface="Open Sans"/>
              </a:endParaRPr>
            </a:p>
            <a:p>
              <a:pPr marL="285750" indent="-285750" algn="ctr">
                <a:lnSpc>
                  <a:spcPct val="200000"/>
                </a:lnSpc>
                <a:buFont typeface="Arial" panose="020B0604020202020204" pitchFamily="34" charset="0"/>
                <a:buChar char="•"/>
              </a:pPr>
              <a:r>
                <a:rPr lang="en-US" sz="1600" dirty="0">
                  <a:solidFill>
                    <a:schemeClr val="tx1">
                      <a:lumMod val="65000"/>
                      <a:lumOff val="35000"/>
                    </a:schemeClr>
                  </a:solidFill>
                </a:rPr>
                <a:t>Breakfast Taco – scrambled eggs, shredded cheese, tortilla and salsa</a:t>
              </a:r>
              <a:endParaRPr lang="en-US" sz="1600" dirty="0">
                <a:solidFill>
                  <a:schemeClr val="tx1">
                    <a:lumMod val="65000"/>
                    <a:lumOff val="35000"/>
                  </a:schemeClr>
                </a:solidFill>
                <a:ea typeface="Open Sans"/>
                <a:cs typeface="Open Sans"/>
              </a:endParaRPr>
            </a:p>
            <a:p>
              <a:pPr marL="285750" indent="-285750" algn="ctr">
                <a:lnSpc>
                  <a:spcPct val="200000"/>
                </a:lnSpc>
                <a:buFont typeface="Arial" panose="020B0604020202020204" pitchFamily="34" charset="0"/>
                <a:buChar char="•"/>
              </a:pPr>
              <a:r>
                <a:rPr lang="en-US" sz="1600" dirty="0">
                  <a:solidFill>
                    <a:schemeClr val="tx1">
                      <a:lumMod val="65000"/>
                      <a:lumOff val="35000"/>
                    </a:schemeClr>
                  </a:solidFill>
                </a:rPr>
                <a:t>Rice bowl topped with an egg</a:t>
              </a:r>
              <a:endParaRPr lang="en-US" sz="1600" dirty="0">
                <a:solidFill>
                  <a:schemeClr val="tx1">
                    <a:lumMod val="65000"/>
                    <a:lumOff val="35000"/>
                  </a:schemeClr>
                </a:solidFill>
                <a:ea typeface="Open Sans"/>
                <a:cs typeface="Open Sans"/>
              </a:endParaRPr>
            </a:p>
            <a:p>
              <a:pPr marL="285750" indent="-285750" algn="ctr">
                <a:lnSpc>
                  <a:spcPct val="200000"/>
                </a:lnSpc>
                <a:buFont typeface="Arial" panose="020B0604020202020204" pitchFamily="34" charset="0"/>
                <a:buChar char="•"/>
              </a:pPr>
              <a:r>
                <a:rPr lang="en-US" sz="1600" dirty="0">
                  <a:solidFill>
                    <a:schemeClr val="tx1">
                      <a:lumMod val="65000"/>
                      <a:lumOff val="35000"/>
                    </a:schemeClr>
                  </a:solidFill>
                </a:rPr>
                <a:t>Sandwich – Grilled cheese, peanut butter and jelly, or another favorite</a:t>
              </a:r>
              <a:endParaRPr lang="en-US" sz="1600" dirty="0">
                <a:solidFill>
                  <a:schemeClr val="tx1">
                    <a:lumMod val="65000"/>
                    <a:lumOff val="35000"/>
                  </a:schemeClr>
                </a:solidFill>
                <a:ea typeface="Open Sans"/>
                <a:cs typeface="Open Sans"/>
              </a:endParaRPr>
            </a:p>
            <a:p>
              <a:pPr marL="285750" indent="-285750" algn="l">
                <a:lnSpc>
                  <a:spcPct val="200000"/>
                </a:lnSpc>
                <a:buFont typeface="Arial" panose="020B0604020202020204" pitchFamily="34" charset="0"/>
                <a:buChar char="•"/>
              </a:pPr>
              <a:endParaRPr lang="en-US" sz="1600">
                <a:solidFill>
                  <a:schemeClr val="tx1">
                    <a:lumMod val="65000"/>
                    <a:lumOff val="35000"/>
                  </a:schemeClr>
                </a:solidFill>
                <a:ea typeface="Open Sans"/>
                <a:cs typeface="Open Sans"/>
              </a:endParaRPr>
            </a:p>
          </p:txBody>
        </p:sp>
      </p:grpSp>
      <p:pic>
        <p:nvPicPr>
          <p:cNvPr id="43" name="Picture 42" descr="A person posing for the camera&#10;&#10;Description automatically generated">
            <a:extLst>
              <a:ext uri="{FF2B5EF4-FFF2-40B4-BE49-F238E27FC236}">
                <a16:creationId xmlns:a16="http://schemas.microsoft.com/office/drawing/2014/main" id="{49BABC2E-12FD-BE45-81EF-08FAB39A92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085" y="1661518"/>
            <a:ext cx="4532987" cy="2542609"/>
          </a:xfrm>
          <a:prstGeom prst="rect">
            <a:avLst/>
          </a:prstGeom>
        </p:spPr>
      </p:pic>
      <p:sp>
        <p:nvSpPr>
          <p:cNvPr id="2" name="Rectangle 1">
            <a:extLst>
              <a:ext uri="{FF2B5EF4-FFF2-40B4-BE49-F238E27FC236}">
                <a16:creationId xmlns:a16="http://schemas.microsoft.com/office/drawing/2014/main" id="{32214089-9EF0-D140-9232-D58333577B8B}"/>
              </a:ext>
            </a:extLst>
          </p:cNvPr>
          <p:cNvSpPr/>
          <p:nvPr/>
        </p:nvSpPr>
        <p:spPr>
          <a:xfrm>
            <a:off x="540282" y="4312478"/>
            <a:ext cx="3802644" cy="369332"/>
          </a:xfrm>
          <a:prstGeom prst="rect">
            <a:avLst/>
          </a:prstGeom>
        </p:spPr>
        <p:txBody>
          <a:bodyPr wrap="none">
            <a:spAutoFit/>
          </a:bodyPr>
          <a:lstStyle/>
          <a:p>
            <a:r>
              <a:rPr lang="en-US">
                <a:solidFill>
                  <a:schemeClr val="tx1">
                    <a:lumMod val="65000"/>
                    <a:lumOff val="35000"/>
                  </a:schemeClr>
                </a:solidFill>
              </a:rPr>
              <a:t>Jimmy – Nutrition College Student</a:t>
            </a:r>
          </a:p>
        </p:txBody>
      </p:sp>
      <p:sp>
        <p:nvSpPr>
          <p:cNvPr id="40" name="Rectangle 39">
            <a:extLst>
              <a:ext uri="{FF2B5EF4-FFF2-40B4-BE49-F238E27FC236}">
                <a16:creationId xmlns:a16="http://schemas.microsoft.com/office/drawing/2014/main" id="{4E4C22AF-2202-5342-A8E9-B156774641B2}"/>
              </a:ext>
            </a:extLst>
          </p:cNvPr>
          <p:cNvSpPr/>
          <p:nvPr/>
        </p:nvSpPr>
        <p:spPr>
          <a:xfrm>
            <a:off x="-429729" y="4680396"/>
            <a:ext cx="6096000" cy="738664"/>
          </a:xfrm>
          <a:prstGeom prst="rect">
            <a:avLst/>
          </a:prstGeom>
        </p:spPr>
        <p:txBody>
          <a:bodyPr wrap="square" lIns="91440" tIns="45720" rIns="91440" bIns="45720" anchor="t">
            <a:spAutoFit/>
          </a:bodyPr>
          <a:lstStyle/>
          <a:p>
            <a:pPr algn="ctr"/>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https://health.utah.edu/nutrition-integrative-physiology</a:t>
            </a:r>
          </a:p>
          <a:p>
            <a:pPr algn="ctr"/>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/community-outreach/utah-center-community-nutrition</a:t>
            </a:r>
          </a:p>
          <a:p>
            <a:pPr algn="ctr"/>
            <a:r>
              <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/clinical-nutrition-resources</a:t>
            </a:r>
            <a:endParaRPr lang="en-US" sz="140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6392167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eft Text Body">
            <a:extLst>
              <a:ext uri="{FF2B5EF4-FFF2-40B4-BE49-F238E27FC236}">
                <a16:creationId xmlns:a16="http://schemas.microsoft.com/office/drawing/2014/main" id="{23B5795F-A308-465C-BE99-3DD736A876AA}"/>
              </a:ext>
            </a:extLst>
          </p:cNvPr>
          <p:cNvSpPr txBox="1"/>
          <p:nvPr/>
        </p:nvSpPr>
        <p:spPr>
          <a:xfrm>
            <a:off x="848782" y="2104473"/>
            <a:ext cx="7123111" cy="3284617"/>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1600">
                <a:solidFill>
                  <a:schemeClr val="tx1">
                    <a:lumMod val="65000"/>
                    <a:lumOff val="35000"/>
                  </a:schemeClr>
                </a:solidFill>
              </a:rPr>
              <a:t>Think about WHY you are eating</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Do you feel physically hungry?</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Are you stressed?</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Are you upset or sad?</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Are your friends eating?</a:t>
            </a:r>
          </a:p>
          <a:p>
            <a:pPr marL="285750" indent="-285750">
              <a:lnSpc>
                <a:spcPct val="150000"/>
              </a:lnSpc>
              <a:buFont typeface="Arial" panose="020B0604020202020204" pitchFamily="34" charset="0"/>
              <a:buChar char="•"/>
            </a:pPr>
            <a:r>
              <a:rPr lang="en-US" sz="1600">
                <a:solidFill>
                  <a:schemeClr val="tx1">
                    <a:lumMod val="65000"/>
                    <a:lumOff val="35000"/>
                  </a:schemeClr>
                </a:solidFill>
              </a:rPr>
              <a:t>Be mindful when eating by</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Avoiding TV and looking at your phone</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Eating at the dinner table instead of on the run</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Putting down your silverware in between bites</a:t>
            </a:r>
          </a:p>
        </p:txBody>
      </p:sp>
      <p:sp>
        <p:nvSpPr>
          <p:cNvPr id="29" name="LeftSub">
            <a:extLst>
              <a:ext uri="{FF2B5EF4-FFF2-40B4-BE49-F238E27FC236}">
                <a16:creationId xmlns:a16="http://schemas.microsoft.com/office/drawing/2014/main" id="{65316B22-00DF-4DB8-8EF6-5B863E8B2EF3}"/>
              </a:ext>
            </a:extLst>
          </p:cNvPr>
          <p:cNvSpPr txBox="1"/>
          <p:nvPr/>
        </p:nvSpPr>
        <p:spPr>
          <a:xfrm>
            <a:off x="848782" y="549388"/>
            <a:ext cx="7973145"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Have You Heard of Mindful Eating?</a:t>
            </a:r>
            <a:endParaRPr lang="en-ID" sz="3600" b="1">
              <a:solidFill>
                <a:schemeClr val="tx1">
                  <a:lumMod val="65000"/>
                  <a:lumOff val="35000"/>
                </a:schemeClr>
              </a:solidFill>
            </a:endParaRPr>
          </a:p>
        </p:txBody>
      </p:sp>
      <p:grpSp>
        <p:nvGrpSpPr>
          <p:cNvPr id="30" name="Group 29">
            <a:extLst>
              <a:ext uri="{FF2B5EF4-FFF2-40B4-BE49-F238E27FC236}">
                <a16:creationId xmlns:a16="http://schemas.microsoft.com/office/drawing/2014/main" id="{9384DDC0-3CAA-4D4D-B0EB-56A4BADA4763}"/>
              </a:ext>
            </a:extLst>
          </p:cNvPr>
          <p:cNvGrpSpPr/>
          <p:nvPr/>
        </p:nvGrpSpPr>
        <p:grpSpPr>
          <a:xfrm>
            <a:off x="12193588" y="-1944626"/>
            <a:ext cx="1146176" cy="275825"/>
            <a:chOff x="7086148" y="1315941"/>
            <a:chExt cx="1934482" cy="465529"/>
          </a:xfrm>
        </p:grpSpPr>
        <p:sp>
          <p:nvSpPr>
            <p:cNvPr id="31" name="Rectangle 30">
              <a:extLst>
                <a:ext uri="{FF2B5EF4-FFF2-40B4-BE49-F238E27FC236}">
                  <a16:creationId xmlns:a16="http://schemas.microsoft.com/office/drawing/2014/main" id="{438C82E9-5D9E-4CEC-BD3F-E7351EE21AEB}"/>
                </a:ext>
              </a:extLst>
            </p:cNvPr>
            <p:cNvSpPr/>
            <p:nvPr/>
          </p:nvSpPr>
          <p:spPr>
            <a:xfrm>
              <a:off x="7086148" y="1381420"/>
              <a:ext cx="1886857" cy="400050"/>
            </a:xfrm>
            <a:prstGeom prst="rect">
              <a:avLst/>
            </a:prstGeom>
            <a:solidFill>
              <a:schemeClr val="accent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2" name="TextBox 31">
              <a:extLst>
                <a:ext uri="{FF2B5EF4-FFF2-40B4-BE49-F238E27FC236}">
                  <a16:creationId xmlns:a16="http://schemas.microsoft.com/office/drawing/2014/main" id="{44D135F0-CDE7-4D84-88E6-0ED37170497F}"/>
                </a:ext>
              </a:extLst>
            </p:cNvPr>
            <p:cNvSpPr txBox="1"/>
            <p:nvPr/>
          </p:nvSpPr>
          <p:spPr>
            <a:xfrm>
              <a:off x="7601893" y="1450486"/>
              <a:ext cx="950616" cy="130959"/>
            </a:xfrm>
            <a:custGeom>
              <a:avLst/>
              <a:gdLst/>
              <a:ahLst/>
              <a:cxnLst/>
              <a:rect l="l" t="t" r="r" b="b"/>
              <a:pathLst>
                <a:path w="950616" h="130959">
                  <a:moveTo>
                    <a:pt x="253575" y="81562"/>
                  </a:moveTo>
                  <a:lnTo>
                    <a:pt x="238906" y="82181"/>
                  </a:lnTo>
                  <a:cubicBezTo>
                    <a:pt x="227242" y="82593"/>
                    <a:pt x="218832" y="84405"/>
                    <a:pt x="213678" y="87616"/>
                  </a:cubicBezTo>
                  <a:cubicBezTo>
                    <a:pt x="208523" y="90826"/>
                    <a:pt x="205946" y="95819"/>
                    <a:pt x="205946" y="102594"/>
                  </a:cubicBezTo>
                  <a:cubicBezTo>
                    <a:pt x="205946" y="107896"/>
                    <a:pt x="207551" y="111931"/>
                    <a:pt x="210762" y="114700"/>
                  </a:cubicBezTo>
                  <a:cubicBezTo>
                    <a:pt x="213972" y="117469"/>
                    <a:pt x="218464" y="118853"/>
                    <a:pt x="224237" y="118853"/>
                  </a:cubicBezTo>
                  <a:cubicBezTo>
                    <a:pt x="233369" y="118853"/>
                    <a:pt x="240541" y="116349"/>
                    <a:pt x="245755" y="111342"/>
                  </a:cubicBezTo>
                  <a:cubicBezTo>
                    <a:pt x="250968" y="106335"/>
                    <a:pt x="253575" y="99324"/>
                    <a:pt x="253575" y="90311"/>
                  </a:cubicBezTo>
                  <a:close/>
                  <a:moveTo>
                    <a:pt x="731997" y="43035"/>
                  </a:moveTo>
                  <a:cubicBezTo>
                    <a:pt x="722395" y="43035"/>
                    <a:pt x="715149" y="46186"/>
                    <a:pt x="710259" y="52490"/>
                  </a:cubicBezTo>
                  <a:cubicBezTo>
                    <a:pt x="705369" y="58793"/>
                    <a:pt x="702924" y="68190"/>
                    <a:pt x="702924" y="80679"/>
                  </a:cubicBezTo>
                  <a:cubicBezTo>
                    <a:pt x="702924" y="93050"/>
                    <a:pt x="705399" y="102476"/>
                    <a:pt x="710347" y="108956"/>
                  </a:cubicBezTo>
                  <a:cubicBezTo>
                    <a:pt x="715296" y="115436"/>
                    <a:pt x="722571" y="118676"/>
                    <a:pt x="732174" y="118676"/>
                  </a:cubicBezTo>
                  <a:cubicBezTo>
                    <a:pt x="741776" y="118676"/>
                    <a:pt x="749067" y="115451"/>
                    <a:pt x="754045" y="109000"/>
                  </a:cubicBezTo>
                  <a:cubicBezTo>
                    <a:pt x="759023" y="102550"/>
                    <a:pt x="761512" y="93109"/>
                    <a:pt x="761512" y="80679"/>
                  </a:cubicBezTo>
                  <a:cubicBezTo>
                    <a:pt x="761512" y="68366"/>
                    <a:pt x="759023" y="59014"/>
                    <a:pt x="754045" y="52622"/>
                  </a:cubicBezTo>
                  <a:cubicBezTo>
                    <a:pt x="749067" y="46230"/>
                    <a:pt x="741717" y="43035"/>
                    <a:pt x="731997" y="43035"/>
                  </a:cubicBezTo>
                  <a:close/>
                  <a:moveTo>
                    <a:pt x="911028" y="42858"/>
                  </a:moveTo>
                  <a:cubicBezTo>
                    <a:pt x="903252" y="42858"/>
                    <a:pt x="897051" y="45391"/>
                    <a:pt x="892427" y="50457"/>
                  </a:cubicBezTo>
                  <a:cubicBezTo>
                    <a:pt x="887802" y="55524"/>
                    <a:pt x="885077" y="62534"/>
                    <a:pt x="884253" y="71489"/>
                  </a:cubicBezTo>
                  <a:lnTo>
                    <a:pt x="934887" y="71489"/>
                  </a:lnTo>
                  <a:cubicBezTo>
                    <a:pt x="934887" y="62240"/>
                    <a:pt x="932825" y="55156"/>
                    <a:pt x="928701" y="50236"/>
                  </a:cubicBezTo>
                  <a:cubicBezTo>
                    <a:pt x="924577" y="45317"/>
                    <a:pt x="918686" y="42858"/>
                    <a:pt x="911028" y="42858"/>
                  </a:cubicBezTo>
                  <a:close/>
                  <a:moveTo>
                    <a:pt x="129978" y="42858"/>
                  </a:moveTo>
                  <a:cubicBezTo>
                    <a:pt x="122202" y="42858"/>
                    <a:pt x="116001" y="45391"/>
                    <a:pt x="111377" y="50457"/>
                  </a:cubicBezTo>
                  <a:cubicBezTo>
                    <a:pt x="106752" y="55524"/>
                    <a:pt x="104028" y="62534"/>
                    <a:pt x="103203" y="71489"/>
                  </a:cubicBezTo>
                  <a:lnTo>
                    <a:pt x="153837" y="71489"/>
                  </a:lnTo>
                  <a:cubicBezTo>
                    <a:pt x="153837" y="62240"/>
                    <a:pt x="151775" y="55156"/>
                    <a:pt x="147651" y="50236"/>
                  </a:cubicBezTo>
                  <a:cubicBezTo>
                    <a:pt x="143528" y="45317"/>
                    <a:pt x="137637" y="42858"/>
                    <a:pt x="129978" y="42858"/>
                  </a:cubicBezTo>
                  <a:close/>
                  <a:moveTo>
                    <a:pt x="234223" y="30752"/>
                  </a:moveTo>
                  <a:cubicBezTo>
                    <a:pt x="245769" y="30752"/>
                    <a:pt x="254326" y="33314"/>
                    <a:pt x="259893" y="38439"/>
                  </a:cubicBezTo>
                  <a:cubicBezTo>
                    <a:pt x="265460" y="43565"/>
                    <a:pt x="268244" y="51783"/>
                    <a:pt x="268244" y="63094"/>
                  </a:cubicBezTo>
                  <a:lnTo>
                    <a:pt x="268244" y="129192"/>
                  </a:lnTo>
                  <a:lnTo>
                    <a:pt x="257375" y="129192"/>
                  </a:lnTo>
                  <a:lnTo>
                    <a:pt x="254459" y="115407"/>
                  </a:lnTo>
                  <a:lnTo>
                    <a:pt x="253752" y="115407"/>
                  </a:lnTo>
                  <a:cubicBezTo>
                    <a:pt x="248921" y="121475"/>
                    <a:pt x="244105" y="125584"/>
                    <a:pt x="239304" y="127734"/>
                  </a:cubicBezTo>
                  <a:cubicBezTo>
                    <a:pt x="234503" y="129884"/>
                    <a:pt x="228508" y="130959"/>
                    <a:pt x="221321" y="130959"/>
                  </a:cubicBezTo>
                  <a:cubicBezTo>
                    <a:pt x="211719" y="130959"/>
                    <a:pt x="204193" y="128485"/>
                    <a:pt x="198744" y="123537"/>
                  </a:cubicBezTo>
                  <a:cubicBezTo>
                    <a:pt x="193294" y="118588"/>
                    <a:pt x="190570" y="111548"/>
                    <a:pt x="190570" y="102417"/>
                  </a:cubicBezTo>
                  <a:cubicBezTo>
                    <a:pt x="190570" y="82858"/>
                    <a:pt x="206211" y="72608"/>
                    <a:pt x="237492" y="71665"/>
                  </a:cubicBezTo>
                  <a:lnTo>
                    <a:pt x="253929" y="71135"/>
                  </a:lnTo>
                  <a:lnTo>
                    <a:pt x="253929" y="65126"/>
                  </a:lnTo>
                  <a:cubicBezTo>
                    <a:pt x="253929" y="57527"/>
                    <a:pt x="252294" y="51915"/>
                    <a:pt x="249024" y="48292"/>
                  </a:cubicBezTo>
                  <a:cubicBezTo>
                    <a:pt x="245755" y="44669"/>
                    <a:pt x="240526" y="42858"/>
                    <a:pt x="233339" y="42858"/>
                  </a:cubicBezTo>
                  <a:cubicBezTo>
                    <a:pt x="225268" y="42858"/>
                    <a:pt x="216137" y="45332"/>
                    <a:pt x="205946" y="50281"/>
                  </a:cubicBezTo>
                  <a:lnTo>
                    <a:pt x="201439" y="39058"/>
                  </a:lnTo>
                  <a:cubicBezTo>
                    <a:pt x="206211" y="36466"/>
                    <a:pt x="211439" y="34434"/>
                    <a:pt x="217124" y="32961"/>
                  </a:cubicBezTo>
                  <a:cubicBezTo>
                    <a:pt x="222809" y="31488"/>
                    <a:pt x="228508" y="30752"/>
                    <a:pt x="234223" y="30752"/>
                  </a:cubicBezTo>
                  <a:close/>
                  <a:moveTo>
                    <a:pt x="911205" y="30575"/>
                  </a:moveTo>
                  <a:cubicBezTo>
                    <a:pt x="923340" y="30575"/>
                    <a:pt x="932943" y="34566"/>
                    <a:pt x="940012" y="42549"/>
                  </a:cubicBezTo>
                  <a:cubicBezTo>
                    <a:pt x="947081" y="50531"/>
                    <a:pt x="950616" y="61061"/>
                    <a:pt x="950616" y="74140"/>
                  </a:cubicBezTo>
                  <a:lnTo>
                    <a:pt x="950616" y="83418"/>
                  </a:lnTo>
                  <a:lnTo>
                    <a:pt x="883899" y="83418"/>
                  </a:lnTo>
                  <a:cubicBezTo>
                    <a:pt x="884194" y="94788"/>
                    <a:pt x="887066" y="103418"/>
                    <a:pt x="892515" y="109310"/>
                  </a:cubicBezTo>
                  <a:cubicBezTo>
                    <a:pt x="897964" y="115201"/>
                    <a:pt x="905637" y="118146"/>
                    <a:pt x="915535" y="118146"/>
                  </a:cubicBezTo>
                  <a:cubicBezTo>
                    <a:pt x="925962" y="118146"/>
                    <a:pt x="936271" y="115967"/>
                    <a:pt x="946463" y="111607"/>
                  </a:cubicBezTo>
                  <a:lnTo>
                    <a:pt x="946463" y="124685"/>
                  </a:lnTo>
                  <a:cubicBezTo>
                    <a:pt x="941279" y="126924"/>
                    <a:pt x="936374" y="128529"/>
                    <a:pt x="931750" y="129501"/>
                  </a:cubicBezTo>
                  <a:cubicBezTo>
                    <a:pt x="927125" y="130473"/>
                    <a:pt x="921543" y="130959"/>
                    <a:pt x="915004" y="130959"/>
                  </a:cubicBezTo>
                  <a:cubicBezTo>
                    <a:pt x="900689" y="130959"/>
                    <a:pt x="889393" y="126600"/>
                    <a:pt x="881116" y="117881"/>
                  </a:cubicBezTo>
                  <a:cubicBezTo>
                    <a:pt x="872839" y="109162"/>
                    <a:pt x="868700" y="97056"/>
                    <a:pt x="868700" y="81562"/>
                  </a:cubicBezTo>
                  <a:cubicBezTo>
                    <a:pt x="868700" y="65951"/>
                    <a:pt x="872544" y="53550"/>
                    <a:pt x="880232" y="44360"/>
                  </a:cubicBezTo>
                  <a:cubicBezTo>
                    <a:pt x="887920" y="35170"/>
                    <a:pt x="898244" y="30575"/>
                    <a:pt x="911205" y="30575"/>
                  </a:cubicBezTo>
                  <a:close/>
                  <a:moveTo>
                    <a:pt x="842074" y="30575"/>
                  </a:moveTo>
                  <a:cubicBezTo>
                    <a:pt x="846374" y="30575"/>
                    <a:pt x="850233" y="30928"/>
                    <a:pt x="853650" y="31635"/>
                  </a:cubicBezTo>
                  <a:lnTo>
                    <a:pt x="851617" y="45244"/>
                  </a:lnTo>
                  <a:cubicBezTo>
                    <a:pt x="847612" y="44360"/>
                    <a:pt x="844077" y="43918"/>
                    <a:pt x="841013" y="43918"/>
                  </a:cubicBezTo>
                  <a:cubicBezTo>
                    <a:pt x="833178" y="43918"/>
                    <a:pt x="826477" y="47099"/>
                    <a:pt x="820910" y="53462"/>
                  </a:cubicBezTo>
                  <a:cubicBezTo>
                    <a:pt x="815343" y="59824"/>
                    <a:pt x="812559" y="67748"/>
                    <a:pt x="812559" y="77232"/>
                  </a:cubicBezTo>
                  <a:lnTo>
                    <a:pt x="812559" y="129192"/>
                  </a:lnTo>
                  <a:lnTo>
                    <a:pt x="797891" y="129192"/>
                  </a:lnTo>
                  <a:lnTo>
                    <a:pt x="797891" y="32342"/>
                  </a:lnTo>
                  <a:lnTo>
                    <a:pt x="809997" y="32342"/>
                  </a:lnTo>
                  <a:lnTo>
                    <a:pt x="811676" y="50281"/>
                  </a:lnTo>
                  <a:lnTo>
                    <a:pt x="812383" y="50281"/>
                  </a:lnTo>
                  <a:cubicBezTo>
                    <a:pt x="815976" y="43977"/>
                    <a:pt x="820306" y="39117"/>
                    <a:pt x="825373" y="35700"/>
                  </a:cubicBezTo>
                  <a:cubicBezTo>
                    <a:pt x="830439" y="32283"/>
                    <a:pt x="836006" y="30575"/>
                    <a:pt x="842074" y="30575"/>
                  </a:cubicBezTo>
                  <a:close/>
                  <a:moveTo>
                    <a:pt x="732439" y="30575"/>
                  </a:moveTo>
                  <a:cubicBezTo>
                    <a:pt x="745989" y="30575"/>
                    <a:pt x="756755" y="35082"/>
                    <a:pt x="764737" y="44095"/>
                  </a:cubicBezTo>
                  <a:cubicBezTo>
                    <a:pt x="772719" y="53108"/>
                    <a:pt x="776711" y="65303"/>
                    <a:pt x="776711" y="80679"/>
                  </a:cubicBezTo>
                  <a:cubicBezTo>
                    <a:pt x="776711" y="96467"/>
                    <a:pt x="772734" y="108794"/>
                    <a:pt x="764781" y="117660"/>
                  </a:cubicBezTo>
                  <a:cubicBezTo>
                    <a:pt x="756828" y="126526"/>
                    <a:pt x="745841" y="130959"/>
                    <a:pt x="731820" y="130959"/>
                  </a:cubicBezTo>
                  <a:cubicBezTo>
                    <a:pt x="723160" y="130959"/>
                    <a:pt x="715473" y="128927"/>
                    <a:pt x="708757" y="124862"/>
                  </a:cubicBezTo>
                  <a:cubicBezTo>
                    <a:pt x="702041" y="120797"/>
                    <a:pt x="696857" y="114965"/>
                    <a:pt x="693204" y="107365"/>
                  </a:cubicBezTo>
                  <a:cubicBezTo>
                    <a:pt x="689552" y="99766"/>
                    <a:pt x="687725" y="90870"/>
                    <a:pt x="687725" y="80679"/>
                  </a:cubicBezTo>
                  <a:cubicBezTo>
                    <a:pt x="687725" y="64891"/>
                    <a:pt x="691672" y="52593"/>
                    <a:pt x="699567" y="43786"/>
                  </a:cubicBezTo>
                  <a:cubicBezTo>
                    <a:pt x="707461" y="34978"/>
                    <a:pt x="718418" y="30575"/>
                    <a:pt x="732439" y="30575"/>
                  </a:cubicBezTo>
                  <a:close/>
                  <a:moveTo>
                    <a:pt x="565319" y="30575"/>
                  </a:moveTo>
                  <a:cubicBezTo>
                    <a:pt x="580459" y="30575"/>
                    <a:pt x="590356" y="36054"/>
                    <a:pt x="595010" y="47011"/>
                  </a:cubicBezTo>
                  <a:lnTo>
                    <a:pt x="595717" y="47011"/>
                  </a:lnTo>
                  <a:cubicBezTo>
                    <a:pt x="598604" y="41945"/>
                    <a:pt x="602786" y="37939"/>
                    <a:pt x="608265" y="34993"/>
                  </a:cubicBezTo>
                  <a:cubicBezTo>
                    <a:pt x="613744" y="32048"/>
                    <a:pt x="619988" y="30575"/>
                    <a:pt x="626999" y="30575"/>
                  </a:cubicBezTo>
                  <a:cubicBezTo>
                    <a:pt x="637956" y="30575"/>
                    <a:pt x="646160" y="33388"/>
                    <a:pt x="651609" y="39014"/>
                  </a:cubicBezTo>
                  <a:cubicBezTo>
                    <a:pt x="657058" y="44640"/>
                    <a:pt x="659783" y="53639"/>
                    <a:pt x="659783" y="66010"/>
                  </a:cubicBezTo>
                  <a:lnTo>
                    <a:pt x="659783" y="129192"/>
                  </a:lnTo>
                  <a:lnTo>
                    <a:pt x="645114" y="129192"/>
                  </a:lnTo>
                  <a:lnTo>
                    <a:pt x="645114" y="66187"/>
                  </a:lnTo>
                  <a:cubicBezTo>
                    <a:pt x="645114" y="58469"/>
                    <a:pt x="643465" y="52681"/>
                    <a:pt x="640166" y="48823"/>
                  </a:cubicBezTo>
                  <a:cubicBezTo>
                    <a:pt x="636867" y="44964"/>
                    <a:pt x="631741" y="43035"/>
                    <a:pt x="624790" y="43035"/>
                  </a:cubicBezTo>
                  <a:cubicBezTo>
                    <a:pt x="615658" y="43035"/>
                    <a:pt x="608913" y="45656"/>
                    <a:pt x="604554" y="50899"/>
                  </a:cubicBezTo>
                  <a:cubicBezTo>
                    <a:pt x="600194" y="56142"/>
                    <a:pt x="598015" y="64213"/>
                    <a:pt x="598015" y="75112"/>
                  </a:cubicBezTo>
                  <a:lnTo>
                    <a:pt x="598015" y="129192"/>
                  </a:lnTo>
                  <a:lnTo>
                    <a:pt x="583346" y="129192"/>
                  </a:lnTo>
                  <a:lnTo>
                    <a:pt x="583346" y="66187"/>
                  </a:lnTo>
                  <a:cubicBezTo>
                    <a:pt x="583346" y="58469"/>
                    <a:pt x="581696" y="52681"/>
                    <a:pt x="578397" y="48823"/>
                  </a:cubicBezTo>
                  <a:cubicBezTo>
                    <a:pt x="575098" y="44964"/>
                    <a:pt x="569943" y="43035"/>
                    <a:pt x="562933" y="43035"/>
                  </a:cubicBezTo>
                  <a:cubicBezTo>
                    <a:pt x="553743" y="43035"/>
                    <a:pt x="547012" y="45789"/>
                    <a:pt x="542741" y="51297"/>
                  </a:cubicBezTo>
                  <a:cubicBezTo>
                    <a:pt x="538470" y="56805"/>
                    <a:pt x="536335" y="65833"/>
                    <a:pt x="536335" y="78381"/>
                  </a:cubicBezTo>
                  <a:lnTo>
                    <a:pt x="536335" y="129192"/>
                  </a:lnTo>
                  <a:lnTo>
                    <a:pt x="521666" y="129192"/>
                  </a:lnTo>
                  <a:lnTo>
                    <a:pt x="521666" y="32342"/>
                  </a:lnTo>
                  <a:lnTo>
                    <a:pt x="533595" y="32342"/>
                  </a:lnTo>
                  <a:lnTo>
                    <a:pt x="535981" y="45597"/>
                  </a:lnTo>
                  <a:lnTo>
                    <a:pt x="536688" y="45597"/>
                  </a:lnTo>
                  <a:cubicBezTo>
                    <a:pt x="539457" y="40884"/>
                    <a:pt x="543360" y="37202"/>
                    <a:pt x="548397" y="34551"/>
                  </a:cubicBezTo>
                  <a:cubicBezTo>
                    <a:pt x="553434" y="31900"/>
                    <a:pt x="559074" y="30575"/>
                    <a:pt x="565319" y="30575"/>
                  </a:cubicBezTo>
                  <a:close/>
                  <a:moveTo>
                    <a:pt x="424565" y="30575"/>
                  </a:moveTo>
                  <a:cubicBezTo>
                    <a:pt x="436229" y="30575"/>
                    <a:pt x="445007" y="33388"/>
                    <a:pt x="450898" y="39014"/>
                  </a:cubicBezTo>
                  <a:cubicBezTo>
                    <a:pt x="456789" y="44640"/>
                    <a:pt x="459735" y="53639"/>
                    <a:pt x="459735" y="66010"/>
                  </a:cubicBezTo>
                  <a:lnTo>
                    <a:pt x="459735" y="129192"/>
                  </a:lnTo>
                  <a:lnTo>
                    <a:pt x="445066" y="129192"/>
                  </a:lnTo>
                  <a:lnTo>
                    <a:pt x="445066" y="66540"/>
                  </a:lnTo>
                  <a:cubicBezTo>
                    <a:pt x="445066" y="58646"/>
                    <a:pt x="443269" y="52755"/>
                    <a:pt x="439675" y="48867"/>
                  </a:cubicBezTo>
                  <a:cubicBezTo>
                    <a:pt x="436082" y="44979"/>
                    <a:pt x="430456" y="43035"/>
                    <a:pt x="422797" y="43035"/>
                  </a:cubicBezTo>
                  <a:cubicBezTo>
                    <a:pt x="412665" y="43035"/>
                    <a:pt x="405242" y="45774"/>
                    <a:pt x="400529" y="51253"/>
                  </a:cubicBezTo>
                  <a:cubicBezTo>
                    <a:pt x="395816" y="56731"/>
                    <a:pt x="393460" y="65774"/>
                    <a:pt x="393460" y="78381"/>
                  </a:cubicBezTo>
                  <a:lnTo>
                    <a:pt x="393460" y="129192"/>
                  </a:lnTo>
                  <a:lnTo>
                    <a:pt x="378791" y="129192"/>
                  </a:lnTo>
                  <a:lnTo>
                    <a:pt x="378791" y="32342"/>
                  </a:lnTo>
                  <a:lnTo>
                    <a:pt x="390720" y="32342"/>
                  </a:lnTo>
                  <a:lnTo>
                    <a:pt x="393106" y="45597"/>
                  </a:lnTo>
                  <a:lnTo>
                    <a:pt x="393813" y="45597"/>
                  </a:lnTo>
                  <a:cubicBezTo>
                    <a:pt x="396818" y="40825"/>
                    <a:pt x="401030" y="37129"/>
                    <a:pt x="406450" y="34507"/>
                  </a:cubicBezTo>
                  <a:cubicBezTo>
                    <a:pt x="411869" y="31886"/>
                    <a:pt x="417908" y="30575"/>
                    <a:pt x="424565" y="30575"/>
                  </a:cubicBezTo>
                  <a:close/>
                  <a:moveTo>
                    <a:pt x="346774" y="30575"/>
                  </a:moveTo>
                  <a:cubicBezTo>
                    <a:pt x="351075" y="30575"/>
                    <a:pt x="354933" y="30928"/>
                    <a:pt x="358350" y="31635"/>
                  </a:cubicBezTo>
                  <a:lnTo>
                    <a:pt x="356318" y="45244"/>
                  </a:lnTo>
                  <a:cubicBezTo>
                    <a:pt x="352312" y="44360"/>
                    <a:pt x="348777" y="43918"/>
                    <a:pt x="345714" y="43918"/>
                  </a:cubicBezTo>
                  <a:cubicBezTo>
                    <a:pt x="337879" y="43918"/>
                    <a:pt x="331177" y="47099"/>
                    <a:pt x="325610" y="53462"/>
                  </a:cubicBezTo>
                  <a:cubicBezTo>
                    <a:pt x="320043" y="59824"/>
                    <a:pt x="317260" y="67748"/>
                    <a:pt x="317260" y="77232"/>
                  </a:cubicBezTo>
                  <a:lnTo>
                    <a:pt x="317260" y="129192"/>
                  </a:lnTo>
                  <a:lnTo>
                    <a:pt x="302591" y="129192"/>
                  </a:lnTo>
                  <a:lnTo>
                    <a:pt x="302591" y="32342"/>
                  </a:lnTo>
                  <a:lnTo>
                    <a:pt x="314697" y="32342"/>
                  </a:lnTo>
                  <a:lnTo>
                    <a:pt x="316376" y="50281"/>
                  </a:lnTo>
                  <a:lnTo>
                    <a:pt x="317083" y="50281"/>
                  </a:lnTo>
                  <a:cubicBezTo>
                    <a:pt x="320677" y="43977"/>
                    <a:pt x="325006" y="39117"/>
                    <a:pt x="330073" y="35700"/>
                  </a:cubicBezTo>
                  <a:cubicBezTo>
                    <a:pt x="335139" y="32283"/>
                    <a:pt x="340706" y="30575"/>
                    <a:pt x="346774" y="30575"/>
                  </a:cubicBezTo>
                  <a:close/>
                  <a:moveTo>
                    <a:pt x="130155" y="30575"/>
                  </a:moveTo>
                  <a:cubicBezTo>
                    <a:pt x="142290" y="30575"/>
                    <a:pt x="151893" y="34566"/>
                    <a:pt x="158962" y="42549"/>
                  </a:cubicBezTo>
                  <a:cubicBezTo>
                    <a:pt x="166032" y="50531"/>
                    <a:pt x="169566" y="61061"/>
                    <a:pt x="169566" y="74140"/>
                  </a:cubicBezTo>
                  <a:lnTo>
                    <a:pt x="169566" y="83418"/>
                  </a:lnTo>
                  <a:lnTo>
                    <a:pt x="102849" y="83418"/>
                  </a:lnTo>
                  <a:cubicBezTo>
                    <a:pt x="103144" y="94788"/>
                    <a:pt x="106016" y="103418"/>
                    <a:pt x="111465" y="109310"/>
                  </a:cubicBezTo>
                  <a:cubicBezTo>
                    <a:pt x="116915" y="115201"/>
                    <a:pt x="124588" y="118146"/>
                    <a:pt x="134485" y="118146"/>
                  </a:cubicBezTo>
                  <a:cubicBezTo>
                    <a:pt x="144912" y="118146"/>
                    <a:pt x="155221" y="115967"/>
                    <a:pt x="165413" y="111607"/>
                  </a:cubicBezTo>
                  <a:lnTo>
                    <a:pt x="165413" y="124685"/>
                  </a:lnTo>
                  <a:cubicBezTo>
                    <a:pt x="160229" y="126924"/>
                    <a:pt x="155325" y="128529"/>
                    <a:pt x="150700" y="129501"/>
                  </a:cubicBezTo>
                  <a:cubicBezTo>
                    <a:pt x="146076" y="130473"/>
                    <a:pt x="140494" y="130959"/>
                    <a:pt x="133955" y="130959"/>
                  </a:cubicBezTo>
                  <a:cubicBezTo>
                    <a:pt x="119639" y="130959"/>
                    <a:pt x="108343" y="126600"/>
                    <a:pt x="100066" y="117881"/>
                  </a:cubicBezTo>
                  <a:cubicBezTo>
                    <a:pt x="91789" y="109162"/>
                    <a:pt x="87650" y="97056"/>
                    <a:pt x="87650" y="81562"/>
                  </a:cubicBezTo>
                  <a:cubicBezTo>
                    <a:pt x="87650" y="65951"/>
                    <a:pt x="91494" y="53550"/>
                    <a:pt x="99182" y="44360"/>
                  </a:cubicBezTo>
                  <a:cubicBezTo>
                    <a:pt x="106870" y="35170"/>
                    <a:pt x="117194" y="30575"/>
                    <a:pt x="130155" y="30575"/>
                  </a:cubicBezTo>
                  <a:close/>
                  <a:moveTo>
                    <a:pt x="0" y="0"/>
                  </a:moveTo>
                  <a:lnTo>
                    <a:pt x="15022" y="0"/>
                  </a:lnTo>
                  <a:lnTo>
                    <a:pt x="15022" y="115584"/>
                  </a:lnTo>
                  <a:lnTo>
                    <a:pt x="72019" y="115584"/>
                  </a:lnTo>
                  <a:lnTo>
                    <a:pt x="72019" y="129192"/>
                  </a:lnTo>
                  <a:lnTo>
                    <a:pt x="0" y="129192"/>
                  </a:lnTo>
                  <a:close/>
                </a:path>
              </a:pathLst>
            </a:custGeom>
            <a:solidFill>
              <a:schemeClr val="tx1">
                <a:lumMod val="65000"/>
                <a:lumOff val="35000"/>
              </a:schemeClr>
            </a:solidFill>
            <a:ln w="6350">
              <a:solidFill>
                <a:schemeClr val="tx1">
                  <a:lumMod val="65000"/>
                  <a:lumOff val="3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endParaRPr>
            </a:p>
          </p:txBody>
        </p:sp>
        <p:sp>
          <p:nvSpPr>
            <p:cNvPr id="33" name="Rectangle 32">
              <a:extLst>
                <a:ext uri="{FF2B5EF4-FFF2-40B4-BE49-F238E27FC236}">
                  <a16:creationId xmlns:a16="http://schemas.microsoft.com/office/drawing/2014/main" id="{BC7515FA-3E7C-42B0-A3FC-95BA0C9A4F3F}"/>
                </a:ext>
              </a:extLst>
            </p:cNvPr>
            <p:cNvSpPr/>
            <p:nvPr/>
          </p:nvSpPr>
          <p:spPr>
            <a:xfrm>
              <a:off x="7133773" y="1315941"/>
              <a:ext cx="1886857" cy="400050"/>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pic>
        <p:nvPicPr>
          <p:cNvPr id="3" name="Picture Placeholder 2">
            <a:extLst>
              <a:ext uri="{FF2B5EF4-FFF2-40B4-BE49-F238E27FC236}">
                <a16:creationId xmlns:a16="http://schemas.microsoft.com/office/drawing/2014/main" id="{AF527166-8606-CE45-A257-D064BA245EB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9569" r="9569"/>
          <a:stretch>
            <a:fillRect/>
          </a:stretch>
        </p:blipFill>
        <p:spPr>
          <a:xfrm>
            <a:off x="6353175" y="-2878138"/>
            <a:ext cx="5868988" cy="2419350"/>
          </a:xfrm>
        </p:spPr>
      </p:pic>
      <p:grpSp>
        <p:nvGrpSpPr>
          <p:cNvPr id="87" name="Group 86">
            <a:extLst>
              <a:ext uri="{FF2B5EF4-FFF2-40B4-BE49-F238E27FC236}">
                <a16:creationId xmlns:a16="http://schemas.microsoft.com/office/drawing/2014/main" id="{E9E8DE74-FF47-4DB7-A663-C1177316A042}"/>
              </a:ext>
            </a:extLst>
          </p:cNvPr>
          <p:cNvGrpSpPr/>
          <p:nvPr/>
        </p:nvGrpSpPr>
        <p:grpSpPr>
          <a:xfrm>
            <a:off x="-2270445" y="-3411442"/>
            <a:ext cx="1237509" cy="4434151"/>
            <a:chOff x="10687595" y="541440"/>
            <a:chExt cx="370352" cy="4434151"/>
          </a:xfrm>
        </p:grpSpPr>
        <p:sp>
          <p:nvSpPr>
            <p:cNvPr id="88" name="Rectangle 87">
              <a:extLst>
                <a:ext uri="{FF2B5EF4-FFF2-40B4-BE49-F238E27FC236}">
                  <a16:creationId xmlns:a16="http://schemas.microsoft.com/office/drawing/2014/main" id="{CF78E5CA-B29A-43F5-9BCD-95BBB7E79D72}"/>
                </a:ext>
              </a:extLst>
            </p:cNvPr>
            <p:cNvSpPr/>
            <p:nvPr/>
          </p:nvSpPr>
          <p:spPr>
            <a:xfrm>
              <a:off x="10787631" y="541440"/>
              <a:ext cx="270316" cy="40959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9" name="Rectangle 88">
              <a:extLst>
                <a:ext uri="{FF2B5EF4-FFF2-40B4-BE49-F238E27FC236}">
                  <a16:creationId xmlns:a16="http://schemas.microsoft.com/office/drawing/2014/main" id="{A12D5CF3-0D18-4648-81B6-3385443236B8}"/>
                </a:ext>
              </a:extLst>
            </p:cNvPr>
            <p:cNvSpPr/>
            <p:nvPr/>
          </p:nvSpPr>
          <p:spPr>
            <a:xfrm>
              <a:off x="10687595" y="879630"/>
              <a:ext cx="270316" cy="4095961"/>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grpSp>
        <p:nvGrpSpPr>
          <p:cNvPr id="94" name="Group 93">
            <a:extLst>
              <a:ext uri="{FF2B5EF4-FFF2-40B4-BE49-F238E27FC236}">
                <a16:creationId xmlns:a16="http://schemas.microsoft.com/office/drawing/2014/main" id="{8E6043DD-D184-48BA-9727-D5088C64F024}"/>
              </a:ext>
            </a:extLst>
          </p:cNvPr>
          <p:cNvGrpSpPr/>
          <p:nvPr/>
        </p:nvGrpSpPr>
        <p:grpSpPr>
          <a:xfrm>
            <a:off x="13501861" y="0"/>
            <a:ext cx="497681" cy="470693"/>
            <a:chOff x="5989638" y="581025"/>
            <a:chExt cx="497681" cy="470693"/>
          </a:xfrm>
        </p:grpSpPr>
        <p:sp>
          <p:nvSpPr>
            <p:cNvPr id="95" name="Rectangle 94">
              <a:extLst>
                <a:ext uri="{FF2B5EF4-FFF2-40B4-BE49-F238E27FC236}">
                  <a16:creationId xmlns:a16="http://schemas.microsoft.com/office/drawing/2014/main" id="{3C382D59-51FE-4AD6-B155-DBA141C61416}"/>
                </a:ext>
              </a:extLst>
            </p:cNvPr>
            <p:cNvSpPr/>
            <p:nvPr/>
          </p:nvSpPr>
          <p:spPr>
            <a:xfrm>
              <a:off x="6096794" y="581025"/>
              <a:ext cx="390525" cy="390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6" name="Rectangle 95">
              <a:extLst>
                <a:ext uri="{FF2B5EF4-FFF2-40B4-BE49-F238E27FC236}">
                  <a16:creationId xmlns:a16="http://schemas.microsoft.com/office/drawing/2014/main" id="{E9094BEA-0422-42EF-8B49-495FBB442881}"/>
                </a:ext>
              </a:extLst>
            </p:cNvPr>
            <p:cNvSpPr/>
            <p:nvPr/>
          </p:nvSpPr>
          <p:spPr>
            <a:xfrm>
              <a:off x="5989638" y="707232"/>
              <a:ext cx="344488" cy="344486"/>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pic>
        <p:nvPicPr>
          <p:cNvPr id="5" name="Picture 4">
            <a:extLst>
              <a:ext uri="{FF2B5EF4-FFF2-40B4-BE49-F238E27FC236}">
                <a16:creationId xmlns:a16="http://schemas.microsoft.com/office/drawing/2014/main" id="{64AFA070-FCE6-8745-80C4-364D822350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2722" y="2442383"/>
            <a:ext cx="5382800" cy="1794267"/>
          </a:xfrm>
          <a:prstGeom prst="rect">
            <a:avLst/>
          </a:prstGeom>
        </p:spPr>
      </p:pic>
      <p:pic>
        <p:nvPicPr>
          <p:cNvPr id="11" name="Picture 10">
            <a:extLst>
              <a:ext uri="{FF2B5EF4-FFF2-40B4-BE49-F238E27FC236}">
                <a16:creationId xmlns:a16="http://schemas.microsoft.com/office/drawing/2014/main" id="{4DF9F5C7-443D-B748-970E-95059BDC56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13492" y="775059"/>
            <a:ext cx="546100" cy="495300"/>
          </a:xfrm>
          <a:prstGeom prst="rect">
            <a:avLst/>
          </a:prstGeom>
        </p:spPr>
      </p:pic>
      <p:sp>
        <p:nvSpPr>
          <p:cNvPr id="2" name="Rectangle 1">
            <a:extLst>
              <a:ext uri="{FF2B5EF4-FFF2-40B4-BE49-F238E27FC236}">
                <a16:creationId xmlns:a16="http://schemas.microsoft.com/office/drawing/2014/main" id="{694318DD-7EA5-044D-95A4-37576785354F}"/>
              </a:ext>
            </a:extLst>
          </p:cNvPr>
          <p:cNvSpPr/>
          <p:nvPr/>
        </p:nvSpPr>
        <p:spPr>
          <a:xfrm>
            <a:off x="717891" y="1680997"/>
            <a:ext cx="4668266" cy="369332"/>
          </a:xfrm>
          <a:prstGeom prst="rect">
            <a:avLst/>
          </a:prstGeom>
        </p:spPr>
        <p:txBody>
          <a:bodyPr wrap="none">
            <a:spAutoFit/>
          </a:bodyPr>
          <a:lstStyle/>
          <a:p>
            <a:r>
              <a:rPr lang="en-US">
                <a:solidFill>
                  <a:schemeClr val="tx1">
                    <a:lumMod val="65000"/>
                    <a:lumOff val="35000"/>
                  </a:schemeClr>
                </a:solidFill>
              </a:rPr>
              <a:t>Listening to signs of hunger and being full</a:t>
            </a:r>
            <a:endParaRPr lang="en-US"/>
          </a:p>
        </p:txBody>
      </p:sp>
    </p:spTree>
    <p:extLst>
      <p:ext uri="{BB962C8B-B14F-4D97-AF65-F5344CB8AC3E}">
        <p14:creationId xmlns:p14="http://schemas.microsoft.com/office/powerpoint/2010/main" val="283627368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7B405CF-5B49-2E4F-8A2C-DB61358150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633" t="17180" r="7884" b="7276"/>
          <a:stretch/>
        </p:blipFill>
        <p:spPr>
          <a:xfrm>
            <a:off x="2946400" y="3175008"/>
            <a:ext cx="5865537" cy="3581392"/>
          </a:xfrm>
          <a:prstGeom prst="rect">
            <a:avLst/>
          </a:prstGeom>
        </p:spPr>
      </p:pic>
      <p:grpSp>
        <p:nvGrpSpPr>
          <p:cNvPr id="7" name="Group 6">
            <a:extLst>
              <a:ext uri="{FF2B5EF4-FFF2-40B4-BE49-F238E27FC236}">
                <a16:creationId xmlns:a16="http://schemas.microsoft.com/office/drawing/2014/main" id="{C1B3A1D1-F229-4009-A3C2-1195F7121D11}"/>
              </a:ext>
            </a:extLst>
          </p:cNvPr>
          <p:cNvGrpSpPr/>
          <p:nvPr/>
        </p:nvGrpSpPr>
        <p:grpSpPr>
          <a:xfrm>
            <a:off x="744537" y="442102"/>
            <a:ext cx="10704514" cy="2609370"/>
            <a:chOff x="744537" y="-8682"/>
            <a:chExt cx="10704514" cy="2609370"/>
          </a:xfrm>
        </p:grpSpPr>
        <p:sp>
          <p:nvSpPr>
            <p:cNvPr id="3" name="LeftSub">
              <a:extLst>
                <a:ext uri="{FF2B5EF4-FFF2-40B4-BE49-F238E27FC236}">
                  <a16:creationId xmlns:a16="http://schemas.microsoft.com/office/drawing/2014/main" id="{349DFF52-BABE-4E10-836B-237348764A44}"/>
                </a:ext>
              </a:extLst>
            </p:cNvPr>
            <p:cNvSpPr txBox="1"/>
            <p:nvPr/>
          </p:nvSpPr>
          <p:spPr>
            <a:xfrm>
              <a:off x="2990420" y="-8682"/>
              <a:ext cx="6400791" cy="907428"/>
            </a:xfrm>
            <a:prstGeom prst="rect">
              <a:avLst/>
            </a:prstGeom>
            <a:noFill/>
          </p:spPr>
          <p:txBody>
            <a:bodyPr wrap="none" lIns="0" tIns="0" rIns="0" bIns="0" rtlCol="0">
              <a:spAutoFit/>
            </a:bodyPr>
            <a:lstStyle/>
            <a:p>
              <a:pPr>
                <a:lnSpc>
                  <a:spcPct val="150000"/>
                </a:lnSpc>
              </a:pPr>
              <a:r>
                <a:rPr lang="en-US" sz="4400" b="1">
                  <a:solidFill>
                    <a:schemeClr val="tx1">
                      <a:lumMod val="65000"/>
                      <a:lumOff val="35000"/>
                    </a:schemeClr>
                  </a:solidFill>
                </a:rPr>
                <a:t>Mindful Eating Activity</a:t>
              </a:r>
              <a:endParaRPr lang="en-ID" sz="4400" b="1">
                <a:solidFill>
                  <a:schemeClr val="tx1">
                    <a:lumMod val="65000"/>
                    <a:lumOff val="35000"/>
                  </a:schemeClr>
                </a:solidFill>
              </a:endParaRPr>
            </a:p>
          </p:txBody>
        </p:sp>
        <p:sp>
          <p:nvSpPr>
            <p:cNvPr id="4" name="Justify Text Body">
              <a:extLst>
                <a:ext uri="{FF2B5EF4-FFF2-40B4-BE49-F238E27FC236}">
                  <a16:creationId xmlns:a16="http://schemas.microsoft.com/office/drawing/2014/main" id="{C8F62D01-F2CE-463B-82BE-C84F18098116}"/>
                </a:ext>
              </a:extLst>
            </p:cNvPr>
            <p:cNvSpPr txBox="1"/>
            <p:nvPr/>
          </p:nvSpPr>
          <p:spPr>
            <a:xfrm>
              <a:off x="744537" y="1162666"/>
              <a:ext cx="10704514" cy="1438022"/>
            </a:xfrm>
            <a:prstGeom prst="rect">
              <a:avLst/>
            </a:prstGeom>
            <a:noFill/>
          </p:spPr>
          <p:txBody>
            <a:bodyPr wrap="square" lIns="0" tIns="0" rIns="0" bIns="0" rtlCol="0" anchor="t">
              <a:spAutoFit/>
            </a:bodyPr>
            <a:lstStyle/>
            <a:p>
              <a:pPr algn="ctr">
                <a:lnSpc>
                  <a:spcPct val="150000"/>
                </a:lnSpc>
              </a:pPr>
              <a:r>
                <a:rPr lang="en-US" sz="1600">
                  <a:solidFill>
                    <a:schemeClr val="tx1">
                      <a:lumMod val="65000"/>
                      <a:lumOff val="35000"/>
                    </a:schemeClr>
                  </a:solidFill>
                </a:rPr>
                <a:t>Sight – What color is the food? Does it look appetizing?</a:t>
              </a:r>
              <a:endParaRPr lang="en-US"/>
            </a:p>
            <a:p>
              <a:pPr algn="ctr">
                <a:lnSpc>
                  <a:spcPct val="150000"/>
                </a:lnSpc>
              </a:pPr>
              <a:r>
                <a:rPr lang="en-US" sz="1600">
                  <a:solidFill>
                    <a:schemeClr val="tx1">
                      <a:lumMod val="65000"/>
                      <a:lumOff val="35000"/>
                    </a:schemeClr>
                  </a:solidFill>
                </a:rPr>
                <a:t>Smell – What does it smell like? Does it smell appealing?</a:t>
              </a:r>
              <a:endParaRPr lang="en-US" sz="1600">
                <a:solidFill>
                  <a:schemeClr val="tx1">
                    <a:lumMod val="65000"/>
                    <a:lumOff val="35000"/>
                  </a:schemeClr>
                </a:solidFill>
                <a:ea typeface="Open Sans"/>
                <a:cs typeface="Open Sans"/>
              </a:endParaRPr>
            </a:p>
            <a:p>
              <a:pPr algn="ctr">
                <a:lnSpc>
                  <a:spcPct val="150000"/>
                </a:lnSpc>
              </a:pPr>
              <a:r>
                <a:rPr lang="en-US" sz="1600">
                  <a:solidFill>
                    <a:schemeClr val="tx1">
                      <a:lumMod val="65000"/>
                      <a:lumOff val="35000"/>
                    </a:schemeClr>
                  </a:solidFill>
                </a:rPr>
                <a:t>Taste – How does it taste? Was it what you expected? Does it taste good or bad?</a:t>
              </a:r>
              <a:endParaRPr lang="en-US" sz="1600">
                <a:solidFill>
                  <a:schemeClr val="tx1">
                    <a:lumMod val="65000"/>
                    <a:lumOff val="35000"/>
                  </a:schemeClr>
                </a:solidFill>
                <a:ea typeface="Open Sans"/>
                <a:cs typeface="Open Sans"/>
              </a:endParaRPr>
            </a:p>
            <a:p>
              <a:pPr algn="ctr">
                <a:lnSpc>
                  <a:spcPct val="150000"/>
                </a:lnSpc>
              </a:pPr>
              <a:r>
                <a:rPr lang="en-US" sz="1600">
                  <a:solidFill>
                    <a:schemeClr val="tx1">
                      <a:lumMod val="65000"/>
                      <a:lumOff val="35000"/>
                    </a:schemeClr>
                  </a:solidFill>
                </a:rPr>
                <a:t>Texture – Is the texture of the food what you expected? Do you find it adds to the appeal of the food?</a:t>
              </a:r>
              <a:endParaRPr lang="en-US" sz="1600">
                <a:solidFill>
                  <a:schemeClr val="tx1">
                    <a:lumMod val="65000"/>
                    <a:lumOff val="35000"/>
                  </a:schemeClr>
                </a:solidFill>
                <a:ea typeface="Open Sans"/>
                <a:cs typeface="Open Sans"/>
              </a:endParaRPr>
            </a:p>
          </p:txBody>
        </p:sp>
      </p:grpSp>
    </p:spTree>
    <p:extLst>
      <p:ext uri="{BB962C8B-B14F-4D97-AF65-F5344CB8AC3E}">
        <p14:creationId xmlns:p14="http://schemas.microsoft.com/office/powerpoint/2010/main" val="20674239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57C00A-4910-B84B-A7AD-420989C28C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852290" cy="6858000"/>
          </a:xfrm>
          <a:prstGeom prst="rect">
            <a:avLst/>
          </a:prstGeom>
        </p:spPr>
      </p:pic>
      <p:grpSp>
        <p:nvGrpSpPr>
          <p:cNvPr id="66" name="Group 65">
            <a:extLst>
              <a:ext uri="{FF2B5EF4-FFF2-40B4-BE49-F238E27FC236}">
                <a16:creationId xmlns:a16="http://schemas.microsoft.com/office/drawing/2014/main" id="{20FB62EA-4857-41DE-ADF7-6A33545016B1}"/>
              </a:ext>
            </a:extLst>
          </p:cNvPr>
          <p:cNvGrpSpPr/>
          <p:nvPr/>
        </p:nvGrpSpPr>
        <p:grpSpPr>
          <a:xfrm>
            <a:off x="5074199" y="2431639"/>
            <a:ext cx="6686962" cy="1114963"/>
            <a:chOff x="5019897" y="2968120"/>
            <a:chExt cx="6686962" cy="1114963"/>
          </a:xfrm>
        </p:grpSpPr>
        <p:sp>
          <p:nvSpPr>
            <p:cNvPr id="56" name="LeftSub">
              <a:extLst>
                <a:ext uri="{FF2B5EF4-FFF2-40B4-BE49-F238E27FC236}">
                  <a16:creationId xmlns:a16="http://schemas.microsoft.com/office/drawing/2014/main" id="{9B85106C-6ED7-4D0E-8EA9-04EC4D4D1B24}"/>
                </a:ext>
              </a:extLst>
            </p:cNvPr>
            <p:cNvSpPr txBox="1"/>
            <p:nvPr/>
          </p:nvSpPr>
          <p:spPr>
            <a:xfrm>
              <a:off x="5019897" y="2968120"/>
              <a:ext cx="3486532"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Fact or Fiction?</a:t>
              </a:r>
              <a:endParaRPr lang="en-ID" sz="3600" b="1">
                <a:solidFill>
                  <a:schemeClr val="tx1">
                    <a:lumMod val="65000"/>
                    <a:lumOff val="35000"/>
                  </a:schemeClr>
                </a:solidFill>
              </a:endParaRPr>
            </a:p>
          </p:txBody>
        </p:sp>
        <p:sp>
          <p:nvSpPr>
            <p:cNvPr id="61" name="Center Text Body">
              <a:extLst>
                <a:ext uri="{FF2B5EF4-FFF2-40B4-BE49-F238E27FC236}">
                  <a16:creationId xmlns:a16="http://schemas.microsoft.com/office/drawing/2014/main" id="{C206F5CB-FA3F-4DC6-AB42-517839D84A8F}"/>
                </a:ext>
              </a:extLst>
            </p:cNvPr>
            <p:cNvSpPr txBox="1"/>
            <p:nvPr/>
          </p:nvSpPr>
          <p:spPr>
            <a:xfrm>
              <a:off x="5741581" y="3753056"/>
              <a:ext cx="5965278" cy="33002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a:solidFill>
                    <a:schemeClr val="tx1">
                      <a:lumMod val="65000"/>
                      <a:lumOff val="35000"/>
                    </a:schemeClr>
                  </a:solidFill>
                </a:rPr>
                <a:t>Fat is what your body uses for its main source of energy.</a:t>
              </a:r>
            </a:p>
          </p:txBody>
        </p:sp>
      </p:grpSp>
      <p:pic>
        <p:nvPicPr>
          <p:cNvPr id="3" name="Picture 2">
            <a:extLst>
              <a:ext uri="{FF2B5EF4-FFF2-40B4-BE49-F238E27FC236}">
                <a16:creationId xmlns:a16="http://schemas.microsoft.com/office/drawing/2014/main" id="{8F52B4E0-0122-0444-89E1-3C62973328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51647" y="-1087119"/>
            <a:ext cx="546100" cy="495300"/>
          </a:xfrm>
          <a:prstGeom prst="rect">
            <a:avLst/>
          </a:prstGeom>
        </p:spPr>
      </p:pic>
      <p:pic>
        <p:nvPicPr>
          <p:cNvPr id="5" name="Picture 4">
            <a:extLst>
              <a:ext uri="{FF2B5EF4-FFF2-40B4-BE49-F238E27FC236}">
                <a16:creationId xmlns:a16="http://schemas.microsoft.com/office/drawing/2014/main" id="{B1B59870-B05E-4340-82DB-003437466B52}"/>
              </a:ext>
            </a:extLst>
          </p:cNvPr>
          <p:cNvPicPr>
            <a:picLocks noChangeAspect="1"/>
          </p:cNvPicPr>
          <p:nvPr/>
        </p:nvPicPr>
        <p:blipFill>
          <a:blip r:embed="rId5">
            <a:alphaModFix amt="70000"/>
            <a:extLst>
              <a:ext uri="{28A0092B-C50C-407E-A947-70E740481C1C}">
                <a14:useLocalDpi xmlns:a14="http://schemas.microsoft.com/office/drawing/2010/main"/>
              </a:ext>
            </a:extLst>
          </a:blip>
          <a:stretch>
            <a:fillRect/>
          </a:stretch>
        </p:blipFill>
        <p:spPr>
          <a:xfrm rot="5400000">
            <a:off x="-206273" y="209550"/>
            <a:ext cx="2514600" cy="2095500"/>
          </a:xfrm>
          <a:prstGeom prst="rect">
            <a:avLst/>
          </a:prstGeom>
        </p:spPr>
      </p:pic>
      <p:pic>
        <p:nvPicPr>
          <p:cNvPr id="7" name="Picture 6">
            <a:extLst>
              <a:ext uri="{FF2B5EF4-FFF2-40B4-BE49-F238E27FC236}">
                <a16:creationId xmlns:a16="http://schemas.microsoft.com/office/drawing/2014/main" id="{4C06B2AA-DA43-3640-9A8E-2B331F49D802}"/>
              </a:ext>
            </a:extLst>
          </p:cNvPr>
          <p:cNvPicPr>
            <a:picLocks noChangeAspect="1"/>
          </p:cNvPicPr>
          <p:nvPr/>
        </p:nvPicPr>
        <p:blipFill>
          <a:blip r:embed="rId6">
            <a:alphaModFix amt="70000"/>
            <a:extLst>
              <a:ext uri="{28A0092B-C50C-407E-A947-70E740481C1C}">
                <a14:useLocalDpi xmlns:a14="http://schemas.microsoft.com/office/drawing/2010/main"/>
              </a:ext>
            </a:extLst>
          </a:blip>
          <a:stretch>
            <a:fillRect/>
          </a:stretch>
        </p:blipFill>
        <p:spPr>
          <a:xfrm rot="16200000">
            <a:off x="2266950" y="2255243"/>
            <a:ext cx="2514600" cy="2095500"/>
          </a:xfrm>
          <a:prstGeom prst="rect">
            <a:avLst/>
          </a:prstGeom>
        </p:spPr>
      </p:pic>
    </p:spTree>
    <p:extLst>
      <p:ext uri="{BB962C8B-B14F-4D97-AF65-F5344CB8AC3E}">
        <p14:creationId xmlns:p14="http://schemas.microsoft.com/office/powerpoint/2010/main" val="13076315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descr="A person wearing a dress&#10;&#10;Description automatically generated">
            <a:extLst>
              <a:ext uri="{FF2B5EF4-FFF2-40B4-BE49-F238E27FC236}">
                <a16:creationId xmlns:a16="http://schemas.microsoft.com/office/drawing/2014/main" id="{0A318F30-5DAF-3347-8F6C-BDBF5C914A3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8414065" y="1364400"/>
            <a:ext cx="3248363" cy="4639235"/>
          </a:xfrm>
        </p:spPr>
      </p:pic>
      <p:sp>
        <p:nvSpPr>
          <p:cNvPr id="21" name="Center Text Body">
            <a:extLst>
              <a:ext uri="{FF2B5EF4-FFF2-40B4-BE49-F238E27FC236}">
                <a16:creationId xmlns:a16="http://schemas.microsoft.com/office/drawing/2014/main" id="{79830A37-C9B9-5F44-9E5F-AC012476906F}"/>
              </a:ext>
            </a:extLst>
          </p:cNvPr>
          <p:cNvSpPr txBox="1"/>
          <p:nvPr/>
        </p:nvSpPr>
        <p:spPr>
          <a:xfrm>
            <a:off x="850391" y="1453896"/>
            <a:ext cx="8094833" cy="5131341"/>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b="1" dirty="0">
                <a:solidFill>
                  <a:schemeClr val="tx1">
                    <a:lumMod val="65000"/>
                    <a:lumOff val="35000"/>
                  </a:schemeClr>
                </a:solidFill>
                <a:latin typeface="Open Sans Semibold"/>
                <a:ea typeface="Open Sans Semibold"/>
                <a:cs typeface="Open Sans Semibold"/>
              </a:rPr>
              <a:t>Macronutrients</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Carbohydrates – Body’s main source of energy</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Fats (lipids) – Used in the making of hormones. Can also be </a:t>
            </a:r>
            <a:br>
              <a:rPr lang="en-US" sz="1600" dirty="0"/>
            </a:br>
            <a:r>
              <a:rPr lang="en-US" sz="1600" dirty="0">
                <a:solidFill>
                  <a:schemeClr val="tx1">
                    <a:lumMod val="65000"/>
                    <a:lumOff val="35000"/>
                  </a:schemeClr>
                </a:solidFill>
              </a:rPr>
              <a:t>converted into energy</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Proteins – Builds and repairs tissues, muscles, cartilage and bones</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b="1" dirty="0">
                <a:solidFill>
                  <a:schemeClr val="tx1">
                    <a:lumMod val="65000"/>
                    <a:lumOff val="35000"/>
                  </a:schemeClr>
                </a:solidFill>
                <a:latin typeface="Open Sans Semibold"/>
                <a:ea typeface="Open Sans Semibold"/>
                <a:cs typeface="Open Sans Semibold"/>
              </a:rPr>
              <a:t>Water</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Helps facilitate many essential biological processes within the body</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Approximately 60% of the human body is composed of water</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it is classified as a micronutrient as it is needed in smaller quantities compared to macronutrients</a:t>
            </a:r>
            <a:endParaRPr lang="en-US" sz="1600" dirty="0">
              <a:solidFill>
                <a:schemeClr val="tx1">
                  <a:lumMod val="65000"/>
                  <a:lumOff val="35000"/>
                </a:schemeClr>
              </a:solidFill>
              <a:ea typeface="Open Sans"/>
              <a:cs typeface="Open Sans"/>
            </a:endParaRPr>
          </a:p>
          <a:p>
            <a:pPr marL="285750" indent="-285750" algn="l">
              <a:buFont typeface="Arial" panose="020B0604020202020204" pitchFamily="34" charset="0"/>
              <a:buChar char="•"/>
            </a:pPr>
            <a:r>
              <a:rPr lang="en-US" sz="1600" b="1" dirty="0">
                <a:solidFill>
                  <a:schemeClr val="tx1">
                    <a:lumMod val="65000"/>
                    <a:lumOff val="35000"/>
                  </a:schemeClr>
                </a:solidFill>
                <a:latin typeface="Open Sans Semibold"/>
                <a:ea typeface="Open Sans Semibold"/>
                <a:cs typeface="Open Sans Semibold"/>
              </a:rPr>
              <a:t>Micronutrients</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Vitamins – Body needs them for growth and development</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Minerals – Important for a healthy body</a:t>
            </a:r>
            <a:endParaRPr lang="en-US" sz="1600" dirty="0">
              <a:solidFill>
                <a:schemeClr val="tx1">
                  <a:lumMod val="65000"/>
                  <a:lumOff val="35000"/>
                </a:schemeClr>
              </a:solidFill>
              <a:ea typeface="Open Sans"/>
              <a:cs typeface="Open Sans"/>
            </a:endParaRPr>
          </a:p>
          <a:p>
            <a:pPr marL="285750" indent="-285750" algn="l">
              <a:buFont typeface="Courier New" panose="02070309020205020404" pitchFamily="49" charset="0"/>
              <a:buChar char="o"/>
            </a:pPr>
            <a:endParaRPr lang="en-US" sz="1600">
              <a:solidFill>
                <a:schemeClr val="tx1">
                  <a:lumMod val="65000"/>
                  <a:lumOff val="35000"/>
                </a:schemeClr>
              </a:solidFill>
            </a:endParaRPr>
          </a:p>
        </p:txBody>
      </p:sp>
      <p:sp>
        <p:nvSpPr>
          <p:cNvPr id="30" name="LeftSub">
            <a:extLst>
              <a:ext uri="{FF2B5EF4-FFF2-40B4-BE49-F238E27FC236}">
                <a16:creationId xmlns:a16="http://schemas.microsoft.com/office/drawing/2014/main" id="{BCC92B5F-A6E3-5E4E-8529-818CB250848C}"/>
              </a:ext>
            </a:extLst>
          </p:cNvPr>
          <p:cNvSpPr txBox="1"/>
          <p:nvPr/>
        </p:nvSpPr>
        <p:spPr>
          <a:xfrm>
            <a:off x="815751" y="433185"/>
            <a:ext cx="3935373"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6 Basic Nutrients</a:t>
            </a:r>
            <a:endParaRPr lang="en-ID" sz="3600" b="1">
              <a:solidFill>
                <a:schemeClr val="tx1">
                  <a:lumMod val="65000"/>
                  <a:lumOff val="35000"/>
                </a:schemeClr>
              </a:solidFill>
            </a:endParaRPr>
          </a:p>
        </p:txBody>
      </p:sp>
    </p:spTree>
    <p:extLst>
      <p:ext uri="{BB962C8B-B14F-4D97-AF65-F5344CB8AC3E}">
        <p14:creationId xmlns:p14="http://schemas.microsoft.com/office/powerpoint/2010/main" val="214127940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late full of food&#10;&#10;Description automatically generated">
            <a:extLst>
              <a:ext uri="{FF2B5EF4-FFF2-40B4-BE49-F238E27FC236}">
                <a16:creationId xmlns:a16="http://schemas.microsoft.com/office/drawing/2014/main" id="{FBDE452D-E59D-0341-8883-4BF8429726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69905" y="2566693"/>
            <a:ext cx="9977927" cy="4291308"/>
          </a:xfrm>
          <a:prstGeom prst="rect">
            <a:avLst/>
          </a:prstGeom>
        </p:spPr>
      </p:pic>
      <p:grpSp>
        <p:nvGrpSpPr>
          <p:cNvPr id="2" name="Group 1">
            <a:extLst>
              <a:ext uri="{FF2B5EF4-FFF2-40B4-BE49-F238E27FC236}">
                <a16:creationId xmlns:a16="http://schemas.microsoft.com/office/drawing/2014/main" id="{BCE5C666-B2E7-2B4D-ABBE-D01738219E52}"/>
              </a:ext>
            </a:extLst>
          </p:cNvPr>
          <p:cNvGrpSpPr/>
          <p:nvPr/>
        </p:nvGrpSpPr>
        <p:grpSpPr>
          <a:xfrm>
            <a:off x="850392" y="548640"/>
            <a:ext cx="5870575" cy="4039997"/>
            <a:chOff x="744537" y="2735278"/>
            <a:chExt cx="5870575" cy="4039997"/>
          </a:xfrm>
        </p:grpSpPr>
        <p:sp>
          <p:nvSpPr>
            <p:cNvPr id="3" name="Left Text Body">
              <a:extLst>
                <a:ext uri="{FF2B5EF4-FFF2-40B4-BE49-F238E27FC236}">
                  <a16:creationId xmlns:a16="http://schemas.microsoft.com/office/drawing/2014/main" id="{5B8E6E54-0876-A949-A62E-A6B136C0D49F}"/>
                </a:ext>
              </a:extLst>
            </p:cNvPr>
            <p:cNvSpPr txBox="1"/>
            <p:nvPr/>
          </p:nvSpPr>
          <p:spPr>
            <a:xfrm>
              <a:off x="744539" y="3859990"/>
              <a:ext cx="5870573" cy="2915285"/>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1600">
                  <a:solidFill>
                    <a:schemeClr val="tx1">
                      <a:lumMod val="65000"/>
                      <a:lumOff val="35000"/>
                    </a:schemeClr>
                  </a:solidFill>
                </a:rPr>
                <a:t>Food Sources:</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Lean meats like chicken and poultry</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Fish – 2-3 times a week</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Lentils</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Dairy </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Beans</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Red Meat – Limit to twice a week</a:t>
              </a:r>
            </a:p>
            <a:p>
              <a:pPr marL="742950" lvl="1" indent="-285750">
                <a:lnSpc>
                  <a:spcPct val="150000"/>
                </a:lnSpc>
                <a:buFont typeface="Courier New" panose="02070309020205020404" pitchFamily="49" charset="0"/>
                <a:buChar char="o"/>
              </a:pPr>
              <a:r>
                <a:rPr lang="en-US" sz="1600">
                  <a:solidFill>
                    <a:schemeClr val="tx1">
                      <a:lumMod val="65000"/>
                      <a:lumOff val="35000"/>
                    </a:schemeClr>
                  </a:solidFill>
                </a:rPr>
                <a:t>Quinoa</a:t>
              </a:r>
            </a:p>
          </p:txBody>
        </p:sp>
        <p:sp>
          <p:nvSpPr>
            <p:cNvPr id="4" name="LeftSub">
              <a:extLst>
                <a:ext uri="{FF2B5EF4-FFF2-40B4-BE49-F238E27FC236}">
                  <a16:creationId xmlns:a16="http://schemas.microsoft.com/office/drawing/2014/main" id="{16310A3F-86F1-8A42-9E46-D3277541191E}"/>
                </a:ext>
              </a:extLst>
            </p:cNvPr>
            <p:cNvSpPr txBox="1"/>
            <p:nvPr/>
          </p:nvSpPr>
          <p:spPr>
            <a:xfrm>
              <a:off x="744537" y="2735278"/>
              <a:ext cx="1693156" cy="742383"/>
            </a:xfrm>
            <a:prstGeom prst="rect">
              <a:avLst/>
            </a:prstGeom>
            <a:noFill/>
          </p:spPr>
          <p:txBody>
            <a:bodyPr wrap="none" lIns="0" tIns="0" rIns="0" bIns="0" rtlCol="0">
              <a:spAutoFit/>
            </a:bodyPr>
            <a:lstStyle/>
            <a:p>
              <a:pPr>
                <a:lnSpc>
                  <a:spcPct val="150000"/>
                </a:lnSpc>
              </a:pPr>
              <a:r>
                <a:rPr lang="en-US" sz="3600" b="1">
                  <a:solidFill>
                    <a:schemeClr val="tx1">
                      <a:lumMod val="65000"/>
                      <a:lumOff val="35000"/>
                    </a:schemeClr>
                  </a:solidFill>
                </a:rPr>
                <a:t>Protein</a:t>
              </a:r>
              <a:endParaRPr lang="en-ID" sz="3600" b="1">
                <a:solidFill>
                  <a:schemeClr val="tx1">
                    <a:lumMod val="65000"/>
                    <a:lumOff val="35000"/>
                  </a:schemeClr>
                </a:solidFill>
              </a:endParaRPr>
            </a:p>
          </p:txBody>
        </p:sp>
      </p:grpSp>
    </p:spTree>
    <p:extLst>
      <p:ext uri="{BB962C8B-B14F-4D97-AF65-F5344CB8AC3E}">
        <p14:creationId xmlns:p14="http://schemas.microsoft.com/office/powerpoint/2010/main" val="2132296803"/>
      </p:ext>
    </p:extLst>
  </p:cSld>
  <p:clrMapOvr>
    <a:masterClrMapping/>
  </p:clrMapOvr>
  <p:transition spd="slow">
    <p:push dir="u"/>
  </p:transition>
</p:sld>
</file>

<file path=ppt/theme/theme1.xml><?xml version="1.0" encoding="utf-8"?>
<a:theme xmlns:a="http://schemas.openxmlformats.org/drawingml/2006/main" name="Office Theme">
  <a:themeElements>
    <a:clrScheme name="Newstep Slank Color 7">
      <a:dk1>
        <a:srgbClr val="000000"/>
      </a:dk1>
      <a:lt1>
        <a:srgbClr val="FFFFFF"/>
      </a:lt1>
      <a:dk2>
        <a:srgbClr val="10546A"/>
      </a:dk2>
      <a:lt2>
        <a:srgbClr val="A0A2AA"/>
      </a:lt2>
      <a:accent1>
        <a:srgbClr val="FF0A12"/>
      </a:accent1>
      <a:accent2>
        <a:srgbClr val="F01920"/>
      </a:accent2>
      <a:accent3>
        <a:srgbClr val="E93214"/>
      </a:accent3>
      <a:accent4>
        <a:srgbClr val="C8461E"/>
      </a:accent4>
      <a:accent5>
        <a:srgbClr val="5A7182"/>
      </a:accent5>
      <a:accent6>
        <a:srgbClr val="3C5A66"/>
      </a:accent6>
      <a:hlink>
        <a:srgbClr val="1CADE4"/>
      </a:hlink>
      <a:folHlink>
        <a:srgbClr val="2683C6"/>
      </a:folHlink>
    </a:clrScheme>
    <a:fontScheme name="Custom 19">
      <a:majorFont>
        <a:latin typeface="Abril Fatface"/>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0</TotalTime>
  <Words>2921</Words>
  <Application>Microsoft Macintosh PowerPoint</Application>
  <PresentationFormat>Custom</PresentationFormat>
  <Paragraphs>269</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Abril Fatface</vt:lpstr>
      <vt:lpstr>Arial</vt:lpstr>
      <vt:lpstr>Calibri</vt:lpstr>
      <vt:lpstr>Courier New</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MADELEINE LOUISE FRENCH</cp:lastModifiedBy>
  <cp:revision>643</cp:revision>
  <dcterms:created xsi:type="dcterms:W3CDTF">2018-11-06T00:42:49Z</dcterms:created>
  <dcterms:modified xsi:type="dcterms:W3CDTF">2023-07-12T20:54:56Z</dcterms:modified>
</cp:coreProperties>
</file>