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0"/>
  </p:notesMasterIdLst>
  <p:sldIdLst>
    <p:sldId id="289" r:id="rId2"/>
    <p:sldId id="335" r:id="rId3"/>
    <p:sldId id="284" r:id="rId4"/>
    <p:sldId id="310" r:id="rId5"/>
    <p:sldId id="271" r:id="rId6"/>
    <p:sldId id="316" r:id="rId7"/>
    <p:sldId id="317" r:id="rId8"/>
    <p:sldId id="330" r:id="rId9"/>
    <p:sldId id="319" r:id="rId10"/>
    <p:sldId id="331" r:id="rId11"/>
    <p:sldId id="321" r:id="rId12"/>
    <p:sldId id="287" r:id="rId13"/>
    <p:sldId id="291" r:id="rId14"/>
    <p:sldId id="333" r:id="rId15"/>
    <p:sldId id="325" r:id="rId16"/>
    <p:sldId id="306" r:id="rId17"/>
    <p:sldId id="334" r:id="rId18"/>
    <p:sldId id="328" r:id="rId19"/>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2235"/>
    <a:srgbClr val="58595A"/>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88AC9F-0592-4894-85BA-EE365EE33780}" v="14" dt="2023-06-23T15:04:20.955"/>
    <p1510:client id="{46097F83-AEC6-41FC-A50F-06565DBCC79C}" v="231" dt="2023-07-12T19:18:43.284"/>
    <p1510:client id="{90AE36B6-358A-4148-992D-5761FD21F62E}" v="124" dt="2023-06-22T17:20:24.617"/>
    <p1510:client id="{B78D4201-147D-463C-A582-4FC7E06AB4FB}" v="144" dt="2023-05-19T14:52:50.454"/>
    <p1510:client id="{C31707C2-5159-417B-904A-F7D1E1E55492}" v="19" dt="2023-06-21T20:55:11.014"/>
    <p1510:client id="{DD271089-3E69-41F0-A40C-ED70E2B6329F}" v="47" dt="2023-07-12T18:49:42.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autoAdjust="0"/>
  </p:normalViewPr>
  <p:slideViewPr>
    <p:cSldViewPr snapToGrid="0">
      <p:cViewPr varScale="1">
        <p:scale>
          <a:sx n="128" d="100"/>
          <a:sy n="128" d="100"/>
        </p:scale>
        <p:origin x="656"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90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12/07/23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Introduce the Topic: Diabetes 101</a:t>
            </a:r>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1</a:t>
            </a:fld>
            <a:endParaRPr lang="en-ID"/>
          </a:p>
        </p:txBody>
      </p:sp>
    </p:spTree>
    <p:extLst>
      <p:ext uri="{BB962C8B-B14F-4D97-AF65-F5344CB8AC3E}">
        <p14:creationId xmlns:p14="http://schemas.microsoft.com/office/powerpoint/2010/main" val="196003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t>Go through content on the slide about Type 2 Diabetes</a:t>
            </a:r>
            <a:r>
              <a:rPr lang="en-US" sz="850" dirty="0">
                <a:cs typeface="Calibri"/>
              </a:rPr>
              <a:t> </a:t>
            </a:r>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10</a:t>
            </a:fld>
            <a:endParaRPr lang="en-ID"/>
          </a:p>
        </p:txBody>
      </p:sp>
    </p:spTree>
    <p:extLst>
      <p:ext uri="{BB962C8B-B14F-4D97-AF65-F5344CB8AC3E}">
        <p14:creationId xmlns:p14="http://schemas.microsoft.com/office/powerpoint/2010/main" val="46648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Talk about the Warning sign and symptoms of Type 2 Diabetes</a:t>
            </a:r>
            <a:endParaRPr lang="en-US"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11</a:t>
            </a:fld>
            <a:endParaRPr lang="en-ID"/>
          </a:p>
        </p:txBody>
      </p:sp>
    </p:spTree>
    <p:extLst>
      <p:ext uri="{BB962C8B-B14F-4D97-AF65-F5344CB8AC3E}">
        <p14:creationId xmlns:p14="http://schemas.microsoft.com/office/powerpoint/2010/main" val="20391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Does anyone know why Type 2 Diabetes numbers are rising? </a:t>
            </a:r>
            <a:endParaRPr lang="en-US" dirty="0"/>
          </a:p>
          <a:p>
            <a:r>
              <a:rPr lang="en-US" sz="850" dirty="0">
                <a:cs typeface="Calibri"/>
              </a:rPr>
              <a:t>Teenagers</a:t>
            </a:r>
            <a:r>
              <a:rPr lang="en-US" sz="850" dirty="0"/>
              <a:t> and children are increasingly engaging in sedentary behaviors, such as playing video games, watching television, and using computers. Moreover, their consumption of processed junk foods has also risen. These foods are easily accessible, often affordable, and loaded with added sugars. Examples of such sugary treats include soda, candy, cookies, and ice cream.</a:t>
            </a:r>
            <a:endParaRPr lang="en-US"/>
          </a:p>
        </p:txBody>
      </p:sp>
      <p:sp>
        <p:nvSpPr>
          <p:cNvPr id="4" name="Slide Number Placeholder 3"/>
          <p:cNvSpPr>
            <a:spLocks noGrp="1"/>
          </p:cNvSpPr>
          <p:nvPr>
            <p:ph type="sldNum" sz="quarter" idx="5"/>
          </p:nvPr>
        </p:nvSpPr>
        <p:spPr/>
        <p:txBody>
          <a:bodyPr/>
          <a:lstStyle/>
          <a:p>
            <a:fld id="{87EE7763-7AA7-4511-95D0-0DC176BB7E31}" type="slidenum">
              <a:rPr lang="en-ID" smtClean="0"/>
              <a:t>12</a:t>
            </a:fld>
            <a:endParaRPr lang="en-ID"/>
          </a:p>
        </p:txBody>
      </p:sp>
    </p:spTree>
    <p:extLst>
      <p:ext uri="{BB962C8B-B14F-4D97-AF65-F5344CB8AC3E}">
        <p14:creationId xmlns:p14="http://schemas.microsoft.com/office/powerpoint/2010/main" val="310350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Talk about the consequences of diabetes; consequences of having high, uncontrolled blood sugars; go through bullet points.</a:t>
            </a:r>
            <a:endParaRPr lang="en-US"/>
          </a:p>
          <a:p>
            <a:r>
              <a:rPr lang="en-US" sz="850" dirty="0">
                <a:cs typeface="Calibri"/>
              </a:rPr>
              <a:t>Talk about what eating a healthy diet with regular physical activity does:</a:t>
            </a:r>
            <a:r>
              <a:rPr lang="en-US" sz="850" dirty="0"/>
              <a:t> Maintaining a regular and balanced eating pattern with healthy meals is crucial for stabilizing blood sugar levels. It is recommended to have at least three meals per day. Engaging in regular physical activity has a positive impact on blood sugar levels. When we are active, our muscles use glucose for energy, which helps to lower blood sugar levels. Physical activity also improves insulin sensitivity, allowing our bodies to use insulin more effectively. It is important to find activities that we enjoy and make them a part of our daily routine to help maintain healthy blood sugar levels.</a:t>
            </a:r>
          </a:p>
        </p:txBody>
      </p:sp>
      <p:sp>
        <p:nvSpPr>
          <p:cNvPr id="4" name="Slide Number Placeholder 3"/>
          <p:cNvSpPr>
            <a:spLocks noGrp="1"/>
          </p:cNvSpPr>
          <p:nvPr>
            <p:ph type="sldNum" sz="quarter" idx="5"/>
          </p:nvPr>
        </p:nvSpPr>
        <p:spPr/>
        <p:txBody>
          <a:bodyPr/>
          <a:lstStyle/>
          <a:p>
            <a:fld id="{87EE7763-7AA7-4511-95D0-0DC176BB7E31}" type="slidenum">
              <a:rPr lang="en-ID" smtClean="0"/>
              <a:t>13</a:t>
            </a:fld>
            <a:endParaRPr lang="en-ID"/>
          </a:p>
        </p:txBody>
      </p:sp>
    </p:spTree>
    <p:extLst>
      <p:ext uri="{BB962C8B-B14F-4D97-AF65-F5344CB8AC3E}">
        <p14:creationId xmlns:p14="http://schemas.microsoft.com/office/powerpoint/2010/main" val="1176897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Talk about the management of Type 1 and Type 2 and the differences in symptoms of a low and high blood sugar. </a:t>
            </a:r>
            <a:endParaRPr lang="en-US"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14</a:t>
            </a:fld>
            <a:endParaRPr lang="en-ID"/>
          </a:p>
        </p:txBody>
      </p:sp>
    </p:spTree>
    <p:extLst>
      <p:ext uri="{BB962C8B-B14F-4D97-AF65-F5344CB8AC3E}">
        <p14:creationId xmlns:p14="http://schemas.microsoft.com/office/powerpoint/2010/main" val="2320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What is an A1C test? Read through bullet points</a:t>
            </a:r>
          </a:p>
        </p:txBody>
      </p:sp>
      <p:sp>
        <p:nvSpPr>
          <p:cNvPr id="4" name="Slide Number Placeholder 3"/>
          <p:cNvSpPr>
            <a:spLocks noGrp="1"/>
          </p:cNvSpPr>
          <p:nvPr>
            <p:ph type="sldNum" sz="quarter" idx="5"/>
          </p:nvPr>
        </p:nvSpPr>
        <p:spPr/>
        <p:txBody>
          <a:bodyPr/>
          <a:lstStyle/>
          <a:p>
            <a:fld id="{87EE7763-7AA7-4511-95D0-0DC176BB7E31}" type="slidenum">
              <a:rPr lang="en-ID" smtClean="0"/>
              <a:t>15</a:t>
            </a:fld>
            <a:endParaRPr lang="en-ID"/>
          </a:p>
        </p:txBody>
      </p:sp>
    </p:spTree>
    <p:extLst>
      <p:ext uri="{BB962C8B-B14F-4D97-AF65-F5344CB8AC3E}">
        <p14:creationId xmlns:p14="http://schemas.microsoft.com/office/powerpoint/2010/main" val="270566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Recap: Go over take home message</a:t>
            </a:r>
            <a:endParaRPr lang="en-US"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16</a:t>
            </a:fld>
            <a:endParaRPr lang="en-ID"/>
          </a:p>
        </p:txBody>
      </p:sp>
    </p:spTree>
    <p:extLst>
      <p:ext uri="{BB962C8B-B14F-4D97-AF65-F5344CB8AC3E}">
        <p14:creationId xmlns:p14="http://schemas.microsoft.com/office/powerpoint/2010/main" val="1429028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t>Go through each discussion question. Answers below.</a:t>
            </a:r>
          </a:p>
          <a:p>
            <a:endParaRPr lang="en-US" dirty="0"/>
          </a:p>
          <a:p>
            <a:r>
              <a:rPr lang="en-US" sz="850" dirty="0"/>
              <a:t>Answers:</a:t>
            </a:r>
          </a:p>
          <a:p>
            <a:endParaRPr lang="en-US" sz="850" b="1" dirty="0">
              <a:cs typeface="Calibri"/>
            </a:endParaRPr>
          </a:p>
          <a:p>
            <a:r>
              <a:rPr lang="en-US" sz="850" b="1" dirty="0"/>
              <a:t>Why is Type 2 referred to as the “lifestyle” disease? What are the most common steps taken to control Type 2</a:t>
            </a:r>
            <a:r>
              <a:rPr lang="en-US" sz="850" dirty="0"/>
              <a:t>?</a:t>
            </a:r>
          </a:p>
          <a:p>
            <a:endParaRPr lang="en-US" dirty="0"/>
          </a:p>
          <a:p>
            <a:r>
              <a:rPr lang="en-US" sz="850" dirty="0"/>
              <a:t>Type 2 diabetes is known as the lifestyle disease because the key factors that cause Type 2 diabetes are a poor diet and lack of exercise. If a person eats too much sugar or other unhealthy foods, it becomes increasingly more difficult for the body to do its job which is to produce enough insulin and to use the insulin that is produced correctly. The most common steps taken to control Type 2 are regular physical activity and a healthy diet.</a:t>
            </a:r>
          </a:p>
          <a:p>
            <a:endParaRPr lang="en-US" sz="850" b="1" dirty="0">
              <a:cs typeface="Calibri"/>
            </a:endParaRPr>
          </a:p>
          <a:p>
            <a:r>
              <a:rPr lang="en-US" sz="850" b="1" dirty="0"/>
              <a:t>How does Type 1 diabetes differ from Type 2</a:t>
            </a:r>
            <a:r>
              <a:rPr lang="en-US" sz="850" dirty="0"/>
              <a:t>?</a:t>
            </a:r>
          </a:p>
          <a:p>
            <a:endParaRPr lang="en-US" dirty="0"/>
          </a:p>
          <a:p>
            <a:r>
              <a:rPr lang="en-US" sz="850" dirty="0"/>
              <a:t>Type 1 diabetes is an autoimmune disorder. For unknown reasons, the immune system of a person with Type 1 diabetes mistakenly attacks and destroys the Beta cells in their pancreas that produce insulin. Type 2 diabetes is a metabolic disorder that can sometimes be controlled with a healthy diet and regular exercise. Being overweight, eating foods high in sugar and inactivity can significantly increase your risk of developing Type 2 diabetes.</a:t>
            </a:r>
          </a:p>
          <a:p>
            <a:endParaRPr lang="en-US" dirty="0"/>
          </a:p>
          <a:p>
            <a:r>
              <a:rPr lang="en-US" sz="850" b="1" dirty="0"/>
              <a:t>The number of cases of Type 2 diabetes is rising quickly in teenagers and even in children. What do you think is contributing to these increasing numbers in our culture</a:t>
            </a:r>
            <a:r>
              <a:rPr lang="en-US" sz="850" dirty="0"/>
              <a:t>?</a:t>
            </a:r>
            <a:endParaRPr lang="en-US" dirty="0"/>
          </a:p>
          <a:p>
            <a:endParaRPr lang="en-US" sz="850" dirty="0"/>
          </a:p>
          <a:p>
            <a:r>
              <a:rPr lang="en-US" sz="850" dirty="0"/>
              <a:t>Our increasingly sedentary lifestyles are contributing to the rise in diabetes. There is more time inside playing video games or watching television instead of playing sports and other physical activities. Also, the types of food that we eat, and portion sizes have changed over the past 50 years. Much of the food we now eat is highly processed and fast food is at our fingertips. This means that there are extra additives and sugar in many packaged foods. The combination of these two elements is leading to the increase of Type 2 diabetes.</a:t>
            </a:r>
            <a:endParaRPr lang="en-US" sz="850" dirty="0">
              <a:cs typeface="Calibri" panose="020F0502020204030204"/>
            </a:endParaRPr>
          </a:p>
          <a:p>
            <a:endParaRPr lang="en-US" sz="850" b="1" dirty="0">
              <a:cs typeface="Calibri"/>
            </a:endParaRPr>
          </a:p>
          <a:p>
            <a:r>
              <a:rPr lang="en-US" sz="850" b="1" dirty="0"/>
              <a:t>What role does insulin play when it comes to Type 1 diabetes</a:t>
            </a:r>
            <a:r>
              <a:rPr lang="en-US" sz="850" dirty="0"/>
              <a:t>?</a:t>
            </a:r>
          </a:p>
          <a:p>
            <a:endParaRPr lang="en-US" dirty="0"/>
          </a:p>
          <a:p>
            <a:r>
              <a:rPr lang="en-US" sz="850" dirty="0"/>
              <a:t>Type 1 diabetes is an autoimmune disease where the pancreas is unable to produce insulin. Therefore, those with Type 1 must take insulin shots so that their bodies can use food as energy.</a:t>
            </a:r>
          </a:p>
          <a:p>
            <a:endParaRPr lang="en-US" dirty="0"/>
          </a:p>
          <a:p>
            <a:r>
              <a:rPr lang="en-US" sz="850" b="1" dirty="0"/>
              <a:t>What is an A1C test</a:t>
            </a:r>
            <a:r>
              <a:rPr lang="en-US" sz="850" dirty="0"/>
              <a:t>?</a:t>
            </a:r>
          </a:p>
          <a:p>
            <a:endParaRPr lang="en-US" dirty="0"/>
          </a:p>
          <a:p>
            <a:r>
              <a:rPr lang="en-US" sz="850" dirty="0"/>
              <a:t>An A1C test is a blood test which tests what your blood sugar has been over the last 2-3 months. It is often used to diagnose Type 1, Type 2, and pre-diabetes.</a:t>
            </a:r>
          </a:p>
          <a:p>
            <a:endParaRPr lang="en-US" dirty="0">
              <a:cs typeface="Calibri"/>
            </a:endParaRPr>
          </a:p>
          <a:p>
            <a:r>
              <a:rPr lang="en-US" sz="850" dirty="0">
                <a:ea typeface="Calibri"/>
                <a:cs typeface="Calibri"/>
              </a:rPr>
              <a:t>Hand out Pancreas Appreciation Day Worksheet</a:t>
            </a:r>
          </a:p>
        </p:txBody>
      </p:sp>
      <p:sp>
        <p:nvSpPr>
          <p:cNvPr id="4" name="Slide Number Placeholder 3"/>
          <p:cNvSpPr>
            <a:spLocks noGrp="1"/>
          </p:cNvSpPr>
          <p:nvPr>
            <p:ph type="sldNum" sz="quarter" idx="5"/>
          </p:nvPr>
        </p:nvSpPr>
        <p:spPr/>
        <p:txBody>
          <a:bodyPr/>
          <a:lstStyle/>
          <a:p>
            <a:fld id="{87EE7763-7AA7-4511-95D0-0DC176BB7E31}" type="slidenum">
              <a:rPr lang="en-ID" smtClean="0"/>
              <a:t>17</a:t>
            </a:fld>
            <a:endParaRPr lang="en-ID"/>
          </a:p>
        </p:txBody>
      </p:sp>
    </p:spTree>
    <p:extLst>
      <p:ext uri="{BB962C8B-B14F-4D97-AF65-F5344CB8AC3E}">
        <p14:creationId xmlns:p14="http://schemas.microsoft.com/office/powerpoint/2010/main" val="208278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t>Go over the Learning Objectives for the day</a:t>
            </a:r>
          </a:p>
          <a:p>
            <a:r>
              <a:rPr lang="en-US" sz="850" dirty="0"/>
              <a:t>Hand out Diabetes 101 Worksheet for students to fill out during the presentation.</a:t>
            </a:r>
            <a:endParaRPr lang="en-US" sz="85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2</a:t>
            </a:fld>
            <a:endParaRPr lang="en-ID"/>
          </a:p>
        </p:txBody>
      </p:sp>
    </p:spTree>
    <p:extLst>
      <p:ext uri="{BB962C8B-B14F-4D97-AF65-F5344CB8AC3E}">
        <p14:creationId xmlns:p14="http://schemas.microsoft.com/office/powerpoint/2010/main" val="115609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Fact or Fiction? Read the Statement. Answer: FICTION! </a:t>
            </a:r>
            <a:endParaRPr lang="en-US" dirty="0"/>
          </a:p>
          <a:p>
            <a:r>
              <a:rPr lang="en-US" sz="850" dirty="0"/>
              <a:t>Type 1 diabetes is primarily caused by an autoimmune response, where the body's own defense system attacks and damages the special cells in the pancreas that make insulin. Basically, the immune system gets mixed up and mistakenly harms the cells that are responsible for managing sugar levels in our body. Some people may have genes that make them more likely to have type 1 diabetes, and certain things in the environment can also trigger it.</a:t>
            </a:r>
            <a:endParaRPr lang="en-US" sz="850"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3</a:t>
            </a:fld>
            <a:endParaRPr lang="en-ID"/>
          </a:p>
        </p:txBody>
      </p:sp>
    </p:spTree>
    <p:extLst>
      <p:ext uri="{BB962C8B-B14F-4D97-AF65-F5344CB8AC3E}">
        <p14:creationId xmlns:p14="http://schemas.microsoft.com/office/powerpoint/2010/main" val="261873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We will now watch a short clip that dives in a little deeper about what diabetes is. Click on the link &amp; play the video: What is Diabetes? </a:t>
            </a:r>
            <a:endParaRPr lang="en-US"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4</a:t>
            </a:fld>
            <a:endParaRPr lang="en-ID"/>
          </a:p>
        </p:txBody>
      </p:sp>
    </p:spTree>
    <p:extLst>
      <p:ext uri="{BB962C8B-B14F-4D97-AF65-F5344CB8AC3E}">
        <p14:creationId xmlns:p14="http://schemas.microsoft.com/office/powerpoint/2010/main" val="110687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t>How Does Your Body Use Fuel for Energy? Go through the bulleted points top to bottom.</a:t>
            </a:r>
            <a:endParaRPr lang="en-US" dirty="0"/>
          </a:p>
        </p:txBody>
      </p:sp>
      <p:sp>
        <p:nvSpPr>
          <p:cNvPr id="4" name="Slide Number Placeholder 3"/>
          <p:cNvSpPr>
            <a:spLocks noGrp="1"/>
          </p:cNvSpPr>
          <p:nvPr>
            <p:ph type="sldNum" sz="quarter" idx="5"/>
          </p:nvPr>
        </p:nvSpPr>
        <p:spPr/>
        <p:txBody>
          <a:bodyPr/>
          <a:lstStyle/>
          <a:p>
            <a:fld id="{87EE7763-7AA7-4511-95D0-0DC176BB7E31}" type="slidenum">
              <a:rPr lang="en-ID" smtClean="0"/>
              <a:t>5</a:t>
            </a:fld>
            <a:endParaRPr lang="en-ID"/>
          </a:p>
        </p:txBody>
      </p:sp>
    </p:spTree>
    <p:extLst>
      <p:ext uri="{BB962C8B-B14F-4D97-AF65-F5344CB8AC3E}">
        <p14:creationId xmlns:p14="http://schemas.microsoft.com/office/powerpoint/2010/main" val="100994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ea typeface="Calibri"/>
                <a:cs typeface="Calibri"/>
              </a:rPr>
              <a:t>Play Insulin Video</a:t>
            </a:r>
            <a:endParaRPr lang="en-US" dirty="0">
              <a:cs typeface="Calibri"/>
            </a:endParaRPr>
          </a:p>
          <a:p>
            <a:r>
              <a:rPr lang="en-US" sz="850" dirty="0">
                <a:cs typeface="Calibri"/>
              </a:rPr>
              <a:t>Insulin Facts: Go through facts about insulin and then talk about the two different types of diabetes. </a:t>
            </a:r>
            <a:endParaRPr lang="en-US" sz="850" dirty="0">
              <a:ea typeface="Calibri"/>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6</a:t>
            </a:fld>
            <a:endParaRPr lang="en-ID"/>
          </a:p>
        </p:txBody>
      </p:sp>
    </p:spTree>
    <p:extLst>
      <p:ext uri="{BB962C8B-B14F-4D97-AF65-F5344CB8AC3E}">
        <p14:creationId xmlns:p14="http://schemas.microsoft.com/office/powerpoint/2010/main" val="284877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Play Type 1 Diabetes video</a:t>
            </a:r>
            <a:endParaRPr lang="en-US"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7</a:t>
            </a:fld>
            <a:endParaRPr lang="en-ID"/>
          </a:p>
        </p:txBody>
      </p:sp>
    </p:spTree>
    <p:extLst>
      <p:ext uri="{BB962C8B-B14F-4D97-AF65-F5344CB8AC3E}">
        <p14:creationId xmlns:p14="http://schemas.microsoft.com/office/powerpoint/2010/main" val="54853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Go through content on the slide about Type 1 Diabetes</a:t>
            </a:r>
            <a:endParaRPr lang="en-US"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8</a:t>
            </a:fld>
            <a:endParaRPr lang="en-ID"/>
          </a:p>
        </p:txBody>
      </p:sp>
    </p:spTree>
    <p:extLst>
      <p:ext uri="{BB962C8B-B14F-4D97-AF65-F5344CB8AC3E}">
        <p14:creationId xmlns:p14="http://schemas.microsoft.com/office/powerpoint/2010/main" val="269235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cs typeface="Calibri"/>
              </a:rPr>
              <a:t>Now, let's watch a clip about Type 2 Diabetes. Play video: Type 2 Diabetes</a:t>
            </a:r>
            <a:endParaRPr lang="en-US" dirty="0">
              <a:cs typeface="Calibri"/>
            </a:endParaRPr>
          </a:p>
        </p:txBody>
      </p:sp>
      <p:sp>
        <p:nvSpPr>
          <p:cNvPr id="4" name="Slide Number Placeholder 3"/>
          <p:cNvSpPr>
            <a:spLocks noGrp="1"/>
          </p:cNvSpPr>
          <p:nvPr>
            <p:ph type="sldNum" sz="quarter" idx="5"/>
          </p:nvPr>
        </p:nvSpPr>
        <p:spPr/>
        <p:txBody>
          <a:bodyPr/>
          <a:lstStyle/>
          <a:p>
            <a:fld id="{87EE7763-7AA7-4511-95D0-0DC176BB7E31}" type="slidenum">
              <a:rPr lang="en-ID" smtClean="0"/>
              <a:t>9</a:t>
            </a:fld>
            <a:endParaRPr lang="en-ID"/>
          </a:p>
        </p:txBody>
      </p:sp>
    </p:spTree>
    <p:extLst>
      <p:ext uri="{BB962C8B-B14F-4D97-AF65-F5344CB8AC3E}">
        <p14:creationId xmlns:p14="http://schemas.microsoft.com/office/powerpoint/2010/main" val="7812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4294F771-432D-457A-945E-3BC2BEC1707B}"/>
              </a:ext>
            </a:extLst>
          </p:cNvPr>
          <p:cNvSpPr>
            <a:spLocks noGrp="1"/>
          </p:cNvSpPr>
          <p:nvPr>
            <p:ph type="pic" sz="quarter" idx="10"/>
          </p:nvPr>
        </p:nvSpPr>
        <p:spPr>
          <a:xfrm>
            <a:off x="1" y="828226"/>
            <a:ext cx="4616649" cy="6029774"/>
          </a:xfrm>
          <a:custGeom>
            <a:avLst/>
            <a:gdLst>
              <a:gd name="connsiteX0" fmla="*/ 0 w 4616649"/>
              <a:gd name="connsiteY0" fmla="*/ 0 h 6029774"/>
              <a:gd name="connsiteX1" fmla="*/ 4616649 w 4616649"/>
              <a:gd name="connsiteY1" fmla="*/ 0 h 6029774"/>
              <a:gd name="connsiteX2" fmla="*/ 4616649 w 4616649"/>
              <a:gd name="connsiteY2" fmla="*/ 6029774 h 6029774"/>
              <a:gd name="connsiteX3" fmla="*/ 0 w 4616649"/>
              <a:gd name="connsiteY3" fmla="*/ 6029774 h 6029774"/>
            </a:gdLst>
            <a:ahLst/>
            <a:cxnLst>
              <a:cxn ang="0">
                <a:pos x="connsiteX0" y="connsiteY0"/>
              </a:cxn>
              <a:cxn ang="0">
                <a:pos x="connsiteX1" y="connsiteY1"/>
              </a:cxn>
              <a:cxn ang="0">
                <a:pos x="connsiteX2" y="connsiteY2"/>
              </a:cxn>
              <a:cxn ang="0">
                <a:pos x="connsiteX3" y="connsiteY3"/>
              </a:cxn>
            </a:cxnLst>
            <a:rect l="l" t="t" r="r" b="b"/>
            <a:pathLst>
              <a:path w="4616649" h="6029774">
                <a:moveTo>
                  <a:pt x="0" y="0"/>
                </a:moveTo>
                <a:lnTo>
                  <a:pt x="4616649" y="0"/>
                </a:lnTo>
                <a:lnTo>
                  <a:pt x="4616649" y="6029774"/>
                </a:lnTo>
                <a:lnTo>
                  <a:pt x="0" y="6029774"/>
                </a:lnTo>
                <a:close/>
              </a:path>
            </a:pathLst>
          </a:custGeom>
          <a:blipFill>
            <a:blip r:embed="rId2" cstate="email">
              <a:extLst>
                <a:ext uri="{28A0092B-C50C-407E-A947-70E740481C1C}">
                  <a14:useLocalDpi xmlns:a14="http://schemas.microsoft.com/office/drawing/2010/main"/>
                </a:ext>
              </a:extLst>
            </a:blip>
            <a:tile tx="0" ty="0" sx="100000" sy="100000" flip="none" algn="tl"/>
          </a:blipFill>
        </p:spPr>
        <p:txBody>
          <a:bodyPr wrap="square" anchor="ctr" anchorCtr="1">
            <a:noAutofit/>
          </a:bodyPr>
          <a:lstStyle>
            <a:lvl1pPr>
              <a:defRPr sz="600">
                <a:solidFill>
                  <a:schemeClr val="tx1">
                    <a:alpha val="0"/>
                  </a:schemeClr>
                </a:solidFill>
              </a:defRPr>
            </a:lvl1pPr>
          </a:lstStyle>
          <a:p>
            <a:endParaRPr lang="en-ID"/>
          </a:p>
        </p:txBody>
      </p:sp>
    </p:spTree>
    <p:extLst>
      <p:ext uri="{BB962C8B-B14F-4D97-AF65-F5344CB8AC3E}">
        <p14:creationId xmlns:p14="http://schemas.microsoft.com/office/powerpoint/2010/main" val="130239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5" name="PpHolder11">
            <a:extLst>
              <a:ext uri="{FF2B5EF4-FFF2-40B4-BE49-F238E27FC236}">
                <a16:creationId xmlns:a16="http://schemas.microsoft.com/office/drawing/2014/main" id="{18752E8A-B4F7-4151-90B5-9EB884466FE8}"/>
              </a:ext>
            </a:extLst>
          </p:cNvPr>
          <p:cNvSpPr>
            <a:spLocks noGrp="1"/>
          </p:cNvSpPr>
          <p:nvPr>
            <p:ph type="pic" sz="quarter" idx="10"/>
          </p:nvPr>
        </p:nvSpPr>
        <p:spPr>
          <a:xfrm>
            <a:off x="6324600" y="1"/>
            <a:ext cx="5868988" cy="3112091"/>
          </a:xfrm>
          <a:custGeom>
            <a:avLst/>
            <a:gdLst>
              <a:gd name="connsiteX0" fmla="*/ 0 w 5868988"/>
              <a:gd name="connsiteY0" fmla="*/ 0 h 3112091"/>
              <a:gd name="connsiteX1" fmla="*/ 5868988 w 5868988"/>
              <a:gd name="connsiteY1" fmla="*/ 0 h 3112091"/>
              <a:gd name="connsiteX2" fmla="*/ 5868988 w 5868988"/>
              <a:gd name="connsiteY2" fmla="*/ 3112091 h 3112091"/>
              <a:gd name="connsiteX3" fmla="*/ 0 w 5868988"/>
              <a:gd name="connsiteY3" fmla="*/ 3112091 h 3112091"/>
            </a:gdLst>
            <a:ahLst/>
            <a:cxnLst>
              <a:cxn ang="0">
                <a:pos x="connsiteX0" y="connsiteY0"/>
              </a:cxn>
              <a:cxn ang="0">
                <a:pos x="connsiteX1" y="connsiteY1"/>
              </a:cxn>
              <a:cxn ang="0">
                <a:pos x="connsiteX2" y="connsiteY2"/>
              </a:cxn>
              <a:cxn ang="0">
                <a:pos x="connsiteX3" y="connsiteY3"/>
              </a:cxn>
            </a:cxnLst>
            <a:rect l="l" t="t" r="r" b="b"/>
            <a:pathLst>
              <a:path w="5868988" h="3112091">
                <a:moveTo>
                  <a:pt x="0" y="0"/>
                </a:moveTo>
                <a:lnTo>
                  <a:pt x="5868988" y="0"/>
                </a:lnTo>
                <a:lnTo>
                  <a:pt x="5868988" y="3112091"/>
                </a:lnTo>
                <a:lnTo>
                  <a:pt x="0" y="3112091"/>
                </a:lnTo>
                <a:close/>
              </a:path>
            </a:pathLst>
          </a:custGeom>
          <a:blipFill>
            <a:blip r:embed="rId2" cstate="email">
              <a:extLst>
                <a:ext uri="{28A0092B-C50C-407E-A947-70E740481C1C}">
                  <a14:useLocalDpi xmlns:a14="http://schemas.microsoft.com/office/drawing/2010/main"/>
                </a:ext>
              </a:extLst>
            </a:blip>
            <a:tile tx="0" ty="0" sx="100000" sy="100000" flip="none" algn="tl"/>
          </a:blipFill>
        </p:spPr>
        <p:txBody>
          <a:bodyPr wrap="square" anchor="ctr" anchorCtr="1">
            <a:noAutofit/>
          </a:bodyPr>
          <a:lstStyle>
            <a:lvl1pPr>
              <a:defRPr sz="600">
                <a:solidFill>
                  <a:schemeClr val="tx1">
                    <a:alpha val="0"/>
                  </a:schemeClr>
                </a:solidFill>
              </a:defRPr>
            </a:lvl1pPr>
          </a:lstStyle>
          <a:p>
            <a:endParaRPr lang="en-ID"/>
          </a:p>
        </p:txBody>
      </p:sp>
    </p:spTree>
    <p:extLst>
      <p:ext uri="{BB962C8B-B14F-4D97-AF65-F5344CB8AC3E}">
        <p14:creationId xmlns:p14="http://schemas.microsoft.com/office/powerpoint/2010/main" val="67071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FD770296-2094-4192-B636-EA230680EB7B}"/>
              </a:ext>
            </a:extLst>
          </p:cNvPr>
          <p:cNvSpPr>
            <a:spLocks noGrp="1"/>
          </p:cNvSpPr>
          <p:nvPr>
            <p:ph type="pic" sz="quarter" idx="10"/>
          </p:nvPr>
        </p:nvSpPr>
        <p:spPr>
          <a:xfrm>
            <a:off x="819152" y="0"/>
            <a:ext cx="3886199" cy="6248400"/>
          </a:xfrm>
          <a:custGeom>
            <a:avLst/>
            <a:gdLst>
              <a:gd name="connsiteX0" fmla="*/ 0 w 3886199"/>
              <a:gd name="connsiteY0" fmla="*/ 0 h 6248400"/>
              <a:gd name="connsiteX1" fmla="*/ 3886199 w 3886199"/>
              <a:gd name="connsiteY1" fmla="*/ 0 h 6248400"/>
              <a:gd name="connsiteX2" fmla="*/ 3886199 w 3886199"/>
              <a:gd name="connsiteY2" fmla="*/ 6248400 h 6248400"/>
              <a:gd name="connsiteX3" fmla="*/ 0 w 3886199"/>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3886199" h="6248400">
                <a:moveTo>
                  <a:pt x="0" y="0"/>
                </a:moveTo>
                <a:lnTo>
                  <a:pt x="3886199" y="0"/>
                </a:lnTo>
                <a:lnTo>
                  <a:pt x="3886199" y="6248400"/>
                </a:lnTo>
                <a:lnTo>
                  <a:pt x="0" y="6248400"/>
                </a:lnTo>
                <a:close/>
              </a:path>
            </a:pathLst>
          </a:custGeom>
          <a:blipFill>
            <a:blip r:embed="rId2" cstate="email">
              <a:extLst>
                <a:ext uri="{28A0092B-C50C-407E-A947-70E740481C1C}">
                  <a14:useLocalDpi xmlns:a14="http://schemas.microsoft.com/office/drawing/2010/main"/>
                </a:ext>
              </a:extLst>
            </a:blip>
            <a:tile tx="0" ty="0" sx="100000" sy="100000" flip="none" algn="tl"/>
          </a:blipFill>
        </p:spPr>
        <p:txBody>
          <a:bodyPr wrap="square" anchor="ctr" anchorCtr="1">
            <a:noAutofit/>
          </a:bodyPr>
          <a:lstStyle>
            <a:lvl1pPr>
              <a:defRPr sz="600">
                <a:solidFill>
                  <a:schemeClr val="tx1">
                    <a:alpha val="0"/>
                  </a:schemeClr>
                </a:solidFill>
              </a:defRPr>
            </a:lvl1pPr>
          </a:lstStyle>
          <a:p>
            <a:endParaRPr lang="en-ID"/>
          </a:p>
        </p:txBody>
      </p:sp>
    </p:spTree>
    <p:extLst>
      <p:ext uri="{BB962C8B-B14F-4D97-AF65-F5344CB8AC3E}">
        <p14:creationId xmlns:p14="http://schemas.microsoft.com/office/powerpoint/2010/main" val="86856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6" r:id="rId4"/>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280" userDrawn="1">
          <p15:clr>
            <a:srgbClr val="F26B43"/>
          </p15:clr>
        </p15:guide>
        <p15:guide id="3" pos="7401" userDrawn="1">
          <p15:clr>
            <a:srgbClr val="F26B43"/>
          </p15:clr>
        </p15:guide>
        <p15:guide id="4"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hyperlink" Target="https://nccd.cdc.gov/Toolkit/DiabetesBurden/YLL" TargetMode="External"/><Relationship Id="rId7" Type="http://schemas.openxmlformats.org/officeDocument/2006/relationships/image" Target="../media/image13.emf"/><Relationship Id="rId2" Type="http://schemas.openxmlformats.org/officeDocument/2006/relationships/hyperlink" Target="https://www.diabetes.org/a1c" TargetMode="Externa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40.emf"/><Relationship Id="rId4" Type="http://schemas.openxmlformats.org/officeDocument/2006/relationships/hyperlink" Target="https://kidshealth.org/en/kids/type1.html" TargetMode="External"/><Relationship Id="rId9"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jpeg"/><Relationship Id="rId9" Type="http://schemas.openxmlformats.org/officeDocument/2006/relationships/hyperlink" Target="https://health.utah.edu/nutrition-integrative-physiology/community-outreach/utah-center-community-nutrition/clinical-nutrition-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3.emf"/><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7.png"/><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health.utah.edu/nutrition-integrative-physiology/community-outreach/utah-center-community-nutrition/clinical-nutrition-resources" TargetMode="External"/><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hyperlink" Target="https://health.utah.edu/nutrition-integrative-physiology/community-outreach/utah-center-community-nutrition/clinical-nutrition-resources" TargetMode="External"/><Relationship Id="rId3" Type="http://schemas.openxmlformats.org/officeDocument/2006/relationships/image" Target="../media/image3.emf"/><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hyperlink" Target="https://health.utah.edu/nutrition-integrative-physiology/community-outreach/utah-center-community-nutrition/clinical-nutrition-resources" TargetMode="External"/><Relationship Id="rId4" Type="http://schemas.openxmlformats.org/officeDocument/2006/relationships/image" Target="../media/image9.jpeg"/><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CCF8D9-3D5A-3648-BAD4-8A79DC605D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2894" y="1536192"/>
            <a:ext cx="6527800" cy="2235200"/>
          </a:xfrm>
          <a:prstGeom prst="rect">
            <a:avLst/>
          </a:prstGeom>
        </p:spPr>
      </p:pic>
      <p:sp>
        <p:nvSpPr>
          <p:cNvPr id="3" name="LeftSub">
            <a:extLst>
              <a:ext uri="{FF2B5EF4-FFF2-40B4-BE49-F238E27FC236}">
                <a16:creationId xmlns:a16="http://schemas.microsoft.com/office/drawing/2014/main" id="{4C766AFE-8104-EB41-8E50-0344DB5E0110}"/>
              </a:ext>
            </a:extLst>
          </p:cNvPr>
          <p:cNvSpPr txBox="1"/>
          <p:nvPr/>
        </p:nvSpPr>
        <p:spPr>
          <a:xfrm>
            <a:off x="5017171" y="4181830"/>
            <a:ext cx="2936701" cy="742383"/>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Diabetes 101</a:t>
            </a:r>
            <a:endParaRPr lang="en-ID" sz="3600" b="1" dirty="0">
              <a:solidFill>
                <a:schemeClr val="tx1">
                  <a:lumMod val="65000"/>
                  <a:lumOff val="35000"/>
                </a:schemeClr>
              </a:solidFill>
            </a:endParaRPr>
          </a:p>
        </p:txBody>
      </p:sp>
    </p:spTree>
    <p:extLst>
      <p:ext uri="{BB962C8B-B14F-4D97-AF65-F5344CB8AC3E}">
        <p14:creationId xmlns:p14="http://schemas.microsoft.com/office/powerpoint/2010/main" val="408834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indoor, table, sitting, apple&#10;&#10;Description automatically generated">
            <a:extLst>
              <a:ext uri="{FF2B5EF4-FFF2-40B4-BE49-F238E27FC236}">
                <a16:creationId xmlns:a16="http://schemas.microsoft.com/office/drawing/2014/main" id="{6DB847D9-0E85-D042-83DA-8FDEF6F321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88552" cy="6858001"/>
          </a:xfrm>
          <a:prstGeom prst="rect">
            <a:avLst/>
          </a:prstGeom>
        </p:spPr>
      </p:pic>
      <p:sp>
        <p:nvSpPr>
          <p:cNvPr id="47" name="LeftSub">
            <a:extLst>
              <a:ext uri="{FF2B5EF4-FFF2-40B4-BE49-F238E27FC236}">
                <a16:creationId xmlns:a16="http://schemas.microsoft.com/office/drawing/2014/main" id="{1E8E3D06-399B-B046-9D75-DAEECCE47870}"/>
              </a:ext>
            </a:extLst>
          </p:cNvPr>
          <p:cNvSpPr txBox="1"/>
          <p:nvPr/>
        </p:nvSpPr>
        <p:spPr>
          <a:xfrm>
            <a:off x="850392" y="657062"/>
            <a:ext cx="3616759" cy="553998"/>
          </a:xfrm>
          <a:prstGeom prst="rect">
            <a:avLst/>
          </a:prstGeom>
          <a:noFill/>
        </p:spPr>
        <p:txBody>
          <a:bodyPr wrap="none" lIns="0" tIns="0" rIns="0" bIns="0" rtlCol="0">
            <a:spAutoFit/>
          </a:bodyPr>
          <a:lstStyle/>
          <a:p>
            <a:r>
              <a:rPr lang="en-US" sz="3600" b="1" dirty="0">
                <a:solidFill>
                  <a:schemeClr val="bg1"/>
                </a:solidFill>
              </a:rPr>
              <a:t>Type 2 Diabetes</a:t>
            </a:r>
            <a:endParaRPr lang="en-ID" sz="3600" b="1" dirty="0">
              <a:solidFill>
                <a:schemeClr val="bg1"/>
              </a:solidFill>
            </a:endParaRPr>
          </a:p>
        </p:txBody>
      </p:sp>
      <p:sp>
        <p:nvSpPr>
          <p:cNvPr id="44" name="Center Text Body">
            <a:extLst>
              <a:ext uri="{FF2B5EF4-FFF2-40B4-BE49-F238E27FC236}">
                <a16:creationId xmlns:a16="http://schemas.microsoft.com/office/drawing/2014/main" id="{11B04FC5-883D-6C45-BC4B-735072699EB6}"/>
              </a:ext>
            </a:extLst>
          </p:cNvPr>
          <p:cNvSpPr txBox="1"/>
          <p:nvPr/>
        </p:nvSpPr>
        <p:spPr>
          <a:xfrm>
            <a:off x="850392" y="1349802"/>
            <a:ext cx="5965278" cy="369331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bg1"/>
                </a:solidFill>
              </a:rPr>
              <a:t>About 90-95% of people with diabetes have Type 2</a:t>
            </a:r>
          </a:p>
          <a:p>
            <a:pPr marL="742950" lvl="1" indent="-285750">
              <a:buFont typeface="Courier New" panose="02070309020205020404" pitchFamily="49" charset="0"/>
              <a:buChar char="o"/>
            </a:pPr>
            <a:r>
              <a:rPr lang="en-US" sz="1600" dirty="0">
                <a:solidFill>
                  <a:schemeClr val="bg1"/>
                </a:solidFill>
              </a:rPr>
              <a:t>Was primarily diagnosed in older adults</a:t>
            </a:r>
          </a:p>
          <a:p>
            <a:pPr marL="742950" lvl="1" indent="-285750">
              <a:buFont typeface="Courier New" panose="02070309020205020404" pitchFamily="49" charset="0"/>
              <a:buChar char="o"/>
            </a:pPr>
            <a:r>
              <a:rPr lang="en-US" sz="1600" dirty="0">
                <a:solidFill>
                  <a:schemeClr val="bg1"/>
                </a:solidFill>
              </a:rPr>
              <a:t>Increasingly common in children and teenagers</a:t>
            </a:r>
          </a:p>
          <a:p>
            <a:pPr marL="285750" indent="-285750" algn="l">
              <a:buFont typeface="Arial" panose="020B0604020202020204" pitchFamily="34" charset="0"/>
              <a:buChar char="•"/>
            </a:pPr>
            <a:endParaRPr lang="en-US" sz="1600" dirty="0">
              <a:solidFill>
                <a:schemeClr val="bg1"/>
              </a:solidFill>
            </a:endParaRPr>
          </a:p>
          <a:p>
            <a:pPr marL="285750" indent="-285750" algn="l">
              <a:buFont typeface="Arial" panose="020B0604020202020204" pitchFamily="34" charset="0"/>
              <a:buChar char="•"/>
            </a:pPr>
            <a:r>
              <a:rPr lang="en-US" sz="1600" dirty="0">
                <a:solidFill>
                  <a:schemeClr val="bg1"/>
                </a:solidFill>
              </a:rPr>
              <a:t>Influenced heavily by lifestyle</a:t>
            </a:r>
          </a:p>
          <a:p>
            <a:pPr marL="742950" lvl="1" indent="-285750">
              <a:buFont typeface="Courier New" panose="02070309020205020404" pitchFamily="49" charset="0"/>
              <a:buChar char="o"/>
            </a:pPr>
            <a:r>
              <a:rPr lang="en-US" sz="1600" dirty="0">
                <a:solidFill>
                  <a:schemeClr val="bg1"/>
                </a:solidFill>
              </a:rPr>
              <a:t>Can make insulin but cannot make enough </a:t>
            </a:r>
          </a:p>
          <a:p>
            <a:pPr marL="742950" lvl="1" indent="-285750">
              <a:buFont typeface="Courier New" panose="02070309020205020404" pitchFamily="49" charset="0"/>
              <a:buChar char="o"/>
            </a:pPr>
            <a:r>
              <a:rPr lang="en-US" sz="1600" dirty="0">
                <a:solidFill>
                  <a:schemeClr val="bg1"/>
                </a:solidFill>
              </a:rPr>
              <a:t>Pancreas is not able to make enough insulin and/or the body doesn’t use it properly</a:t>
            </a:r>
          </a:p>
          <a:p>
            <a:pPr marL="285750" indent="-285750" algn="l">
              <a:buFont typeface="Arial" panose="020B0604020202020204" pitchFamily="34" charset="0"/>
              <a:buChar char="•"/>
            </a:pPr>
            <a:endParaRPr lang="en-US" sz="1600" dirty="0">
              <a:solidFill>
                <a:schemeClr val="bg1"/>
              </a:solidFill>
            </a:endParaRPr>
          </a:p>
          <a:p>
            <a:pPr marL="285750" indent="-285750" algn="l">
              <a:buFont typeface="Arial" panose="020B0604020202020204" pitchFamily="34" charset="0"/>
              <a:buChar char="•"/>
            </a:pPr>
            <a:r>
              <a:rPr lang="en-US" sz="1600" dirty="0">
                <a:solidFill>
                  <a:schemeClr val="bg1"/>
                </a:solidFill>
              </a:rPr>
              <a:t>Can be controlled through nutritious diet and regular physical activity</a:t>
            </a:r>
          </a:p>
          <a:p>
            <a:pPr marL="742950" lvl="1" indent="-285750">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151243624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C9314F3-ACF9-1347-9FCA-461BE095D3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9944" y="1350818"/>
            <a:ext cx="3768035" cy="3775365"/>
          </a:xfrm>
          <a:prstGeom prst="rect">
            <a:avLst/>
          </a:prstGeom>
        </p:spPr>
      </p:pic>
      <p:sp>
        <p:nvSpPr>
          <p:cNvPr id="26" name="Center Text Body">
            <a:extLst>
              <a:ext uri="{FF2B5EF4-FFF2-40B4-BE49-F238E27FC236}">
                <a16:creationId xmlns:a16="http://schemas.microsoft.com/office/drawing/2014/main" id="{400D58B6-F451-0549-88C8-9C90DEE76ECC}"/>
              </a:ext>
            </a:extLst>
          </p:cNvPr>
          <p:cNvSpPr txBox="1"/>
          <p:nvPr/>
        </p:nvSpPr>
        <p:spPr>
          <a:xfrm>
            <a:off x="5069940" y="2006230"/>
            <a:ext cx="6980243" cy="2545953"/>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algn="l"/>
            <a:r>
              <a:rPr lang="en-US" sz="1600" dirty="0">
                <a:solidFill>
                  <a:schemeClr val="tx1">
                    <a:lumMod val="65000"/>
                    <a:lumOff val="35000"/>
                  </a:schemeClr>
                </a:solidFill>
              </a:rPr>
              <a:t>Warning Signs and Symptoms – </a:t>
            </a:r>
            <a:r>
              <a:rPr lang="en-US" sz="1600" b="1" dirty="0">
                <a:solidFill>
                  <a:schemeClr val="tx1">
                    <a:lumMod val="65000"/>
                    <a:lumOff val="35000"/>
                  </a:schemeClr>
                </a:solidFill>
              </a:rPr>
              <a:t>Can occur slowly over time</a:t>
            </a: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Blurred vision</a:t>
            </a: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Tingling or numbness in legs, feet or fingers</a:t>
            </a: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Recurring skin, gum or urinary tract infections</a:t>
            </a: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Drowsiness</a:t>
            </a: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Slow healing of cuts and bruises</a:t>
            </a: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Any symptoms that occur with Type 1 diabetes</a:t>
            </a:r>
          </a:p>
        </p:txBody>
      </p:sp>
      <p:sp>
        <p:nvSpPr>
          <p:cNvPr id="3" name="TextBox 2">
            <a:extLst>
              <a:ext uri="{FF2B5EF4-FFF2-40B4-BE49-F238E27FC236}">
                <a16:creationId xmlns:a16="http://schemas.microsoft.com/office/drawing/2014/main" id="{F97145FC-8D5B-49C1-AF08-D5C0149D4EEF}"/>
              </a:ext>
            </a:extLst>
          </p:cNvPr>
          <p:cNvSpPr txBox="1"/>
          <p:nvPr/>
        </p:nvSpPr>
        <p:spPr>
          <a:xfrm>
            <a:off x="4739204" y="1270365"/>
            <a:ext cx="7016320" cy="492443"/>
          </a:xfrm>
          <a:prstGeom prst="rect">
            <a:avLst/>
          </a:prstGeom>
          <a:noFill/>
        </p:spPr>
        <p:txBody>
          <a:bodyPr wrap="square" lIns="0" tIns="0" rIns="0" bIns="0" rtlCol="0" anchor="t">
            <a:spAutoFit/>
          </a:bodyPr>
          <a:lstStyle/>
          <a:p>
            <a:r>
              <a:rPr lang="en-US" sz="3200" b="1" dirty="0">
                <a:solidFill>
                  <a:schemeClr val="tx1">
                    <a:lumMod val="65000"/>
                    <a:lumOff val="35000"/>
                  </a:schemeClr>
                </a:solidFill>
              </a:rPr>
              <a:t>Type 2 Diabetes Warning Signs</a:t>
            </a:r>
            <a:endParaRPr lang="en-ID" sz="3200" b="1" dirty="0">
              <a:solidFill>
                <a:schemeClr val="tx1">
                  <a:lumMod val="65000"/>
                  <a:lumOff val="35000"/>
                </a:schemeClr>
              </a:solidFill>
            </a:endParaRPr>
          </a:p>
        </p:txBody>
      </p:sp>
      <p:pic>
        <p:nvPicPr>
          <p:cNvPr id="4" name="Picture 3">
            <a:extLst>
              <a:ext uri="{FF2B5EF4-FFF2-40B4-BE49-F238E27FC236}">
                <a16:creationId xmlns:a16="http://schemas.microsoft.com/office/drawing/2014/main" id="{45848AE8-047D-7141-9471-0F5CD36EB267}"/>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136449" y="1469980"/>
            <a:ext cx="488654" cy="488654"/>
          </a:xfrm>
          <a:prstGeom prst="rect">
            <a:avLst/>
          </a:prstGeom>
        </p:spPr>
      </p:pic>
      <p:pic>
        <p:nvPicPr>
          <p:cNvPr id="6" name="Picture 5">
            <a:extLst>
              <a:ext uri="{FF2B5EF4-FFF2-40B4-BE49-F238E27FC236}">
                <a16:creationId xmlns:a16="http://schemas.microsoft.com/office/drawing/2014/main" id="{DD1EBC25-93CD-234C-BB37-AA45CE500C9E}"/>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380776" y="338767"/>
            <a:ext cx="1087083" cy="1087083"/>
          </a:xfrm>
          <a:prstGeom prst="rect">
            <a:avLst/>
          </a:prstGeom>
        </p:spPr>
      </p:pic>
      <p:pic>
        <p:nvPicPr>
          <p:cNvPr id="8" name="Picture 7">
            <a:extLst>
              <a:ext uri="{FF2B5EF4-FFF2-40B4-BE49-F238E27FC236}">
                <a16:creationId xmlns:a16="http://schemas.microsoft.com/office/drawing/2014/main" id="{4DD65A1B-6EB5-FC47-B73F-1995C673DD26}"/>
              </a:ext>
            </a:extLst>
          </p:cNvPr>
          <p:cNvPicPr>
            <a:picLocks noChangeAspect="1"/>
          </p:cNvPicPr>
          <p:nvPr/>
        </p:nvPicPr>
        <p:blipFill>
          <a:blip r:embed="rId6">
            <a:alphaModFix amt="70000"/>
            <a:extLst>
              <a:ext uri="{28A0092B-C50C-407E-A947-70E740481C1C}">
                <a14:useLocalDpi xmlns:a14="http://schemas.microsoft.com/office/drawing/2010/main"/>
              </a:ext>
            </a:extLst>
          </a:blip>
          <a:stretch>
            <a:fillRect/>
          </a:stretch>
        </p:blipFill>
        <p:spPr>
          <a:xfrm>
            <a:off x="-1131214" y="-1131214"/>
            <a:ext cx="2262427" cy="2262427"/>
          </a:xfrm>
          <a:prstGeom prst="rect">
            <a:avLst/>
          </a:prstGeom>
        </p:spPr>
      </p:pic>
      <p:pic>
        <p:nvPicPr>
          <p:cNvPr id="9" name="Picture 8">
            <a:extLst>
              <a:ext uri="{FF2B5EF4-FFF2-40B4-BE49-F238E27FC236}">
                <a16:creationId xmlns:a16="http://schemas.microsoft.com/office/drawing/2014/main" id="{361866F9-0918-FA4F-B0C8-697168BC86D6}"/>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1940683" y="-635853"/>
            <a:ext cx="1271704" cy="1271704"/>
          </a:xfrm>
          <a:prstGeom prst="rect">
            <a:avLst/>
          </a:prstGeom>
        </p:spPr>
      </p:pic>
    </p:spTree>
    <p:extLst>
      <p:ext uri="{BB962C8B-B14F-4D97-AF65-F5344CB8AC3E}">
        <p14:creationId xmlns:p14="http://schemas.microsoft.com/office/powerpoint/2010/main" val="242985649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1B3A1D1-F229-4009-A3C2-1195F7121D11}"/>
              </a:ext>
            </a:extLst>
          </p:cNvPr>
          <p:cNvGrpSpPr/>
          <p:nvPr/>
        </p:nvGrpSpPr>
        <p:grpSpPr>
          <a:xfrm>
            <a:off x="455863" y="857929"/>
            <a:ext cx="11016280" cy="5364854"/>
            <a:chOff x="502099" y="653333"/>
            <a:chExt cx="10969948" cy="5274039"/>
          </a:xfrm>
        </p:grpSpPr>
        <p:sp>
          <p:nvSpPr>
            <p:cNvPr id="3" name="LeftSub">
              <a:extLst>
                <a:ext uri="{FF2B5EF4-FFF2-40B4-BE49-F238E27FC236}">
                  <a16:creationId xmlns:a16="http://schemas.microsoft.com/office/drawing/2014/main" id="{349DFF52-BABE-4E10-836B-237348764A44}"/>
                </a:ext>
              </a:extLst>
            </p:cNvPr>
            <p:cNvSpPr txBox="1"/>
            <p:nvPr/>
          </p:nvSpPr>
          <p:spPr>
            <a:xfrm>
              <a:off x="502099" y="653333"/>
              <a:ext cx="9816025" cy="544620"/>
            </a:xfrm>
            <a:prstGeom prst="rect">
              <a:avLst/>
            </a:prstGeom>
            <a:noFill/>
          </p:spPr>
          <p:txBody>
            <a:bodyPr wrap="square" lIns="0" tIns="0" rIns="0" bIns="0" rtlCol="0" anchor="t">
              <a:spAutoFit/>
            </a:bodyPr>
            <a:lstStyle/>
            <a:p>
              <a:r>
                <a:rPr lang="en-US" sz="3600" b="1" dirty="0">
                  <a:solidFill>
                    <a:schemeClr val="tx1">
                      <a:lumMod val="65000"/>
                      <a:lumOff val="35000"/>
                    </a:schemeClr>
                  </a:solidFill>
                </a:rPr>
                <a:t>Why are Type 2 Diabetes Numbers Rising?</a:t>
              </a:r>
              <a:endParaRPr lang="en-ID" sz="3600" b="1" dirty="0">
                <a:solidFill>
                  <a:schemeClr val="tx1">
                    <a:lumMod val="65000"/>
                    <a:lumOff val="35000"/>
                  </a:schemeClr>
                </a:solidFill>
              </a:endParaRPr>
            </a:p>
          </p:txBody>
        </p:sp>
        <p:sp>
          <p:nvSpPr>
            <p:cNvPr id="4" name="Justify Text Body">
              <a:extLst>
                <a:ext uri="{FF2B5EF4-FFF2-40B4-BE49-F238E27FC236}">
                  <a16:creationId xmlns:a16="http://schemas.microsoft.com/office/drawing/2014/main" id="{C8F62D01-F2CE-463B-82BE-C84F18098116}"/>
                </a:ext>
              </a:extLst>
            </p:cNvPr>
            <p:cNvSpPr txBox="1"/>
            <p:nvPr/>
          </p:nvSpPr>
          <p:spPr>
            <a:xfrm>
              <a:off x="767533" y="1534695"/>
              <a:ext cx="10704514" cy="4392677"/>
            </a:xfrm>
            <a:prstGeom prst="rect">
              <a:avLst/>
            </a:prstGeom>
            <a:noFill/>
          </p:spPr>
          <p:txBody>
            <a:bodyPr wrap="square" lIns="0" tIns="0" rIns="0" bIns="0" rtlCol="0" anchor="t">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ea typeface="Open Sans"/>
                  <a:cs typeface="Open Sans"/>
                </a:rPr>
                <a:t>Teenagers and children are spending more time being inactive</a:t>
              </a:r>
              <a:endParaRPr lang="en-US"/>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Video games</a:t>
              </a:r>
              <a:endParaRPr lang="en-US"/>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Television</a:t>
              </a:r>
              <a:endParaRPr lang="en-US"/>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Computers</a:t>
              </a:r>
              <a:endParaRPr lang="en-US"/>
            </a:p>
            <a:p>
              <a:pPr marL="285750" indent="-285750">
                <a:lnSpc>
                  <a:spcPct val="150000"/>
                </a:lnSpc>
                <a:buFont typeface="Arial" panose="020B0604020202020204" pitchFamily="34" charset="0"/>
                <a:buChar char="•"/>
              </a:pPr>
              <a:r>
                <a:rPr lang="en-US" sz="1600" dirty="0">
                  <a:solidFill>
                    <a:schemeClr val="tx1">
                      <a:lumMod val="65000"/>
                      <a:lumOff val="35000"/>
                    </a:schemeClr>
                  </a:solidFill>
                  <a:ea typeface="Open Sans"/>
                  <a:cs typeface="Open Sans"/>
                </a:rPr>
                <a:t>Increased consumption of processed junk foods</a:t>
              </a:r>
              <a:endParaRPr lang="en-US"/>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Easy to access</a:t>
              </a:r>
              <a:endParaRPr lang="en-US"/>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Can be lower cost</a:t>
              </a:r>
              <a:endParaRPr lang="en-US"/>
            </a:p>
            <a:p>
              <a:pPr marL="285750" indent="-285750">
                <a:lnSpc>
                  <a:spcPct val="150000"/>
                </a:lnSpc>
                <a:buFont typeface="Arial" panose="020B0604020202020204" pitchFamily="34" charset="0"/>
                <a:buChar char="•"/>
              </a:pPr>
              <a:r>
                <a:rPr lang="en-US" sz="1600" dirty="0">
                  <a:solidFill>
                    <a:schemeClr val="tx1">
                      <a:lumMod val="65000"/>
                      <a:lumOff val="35000"/>
                    </a:schemeClr>
                  </a:solidFill>
                  <a:ea typeface="Open Sans"/>
                  <a:cs typeface="Open Sans"/>
                </a:rPr>
                <a:t>Added sugars</a:t>
              </a:r>
              <a:endParaRPr lang="en-US"/>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Soda</a:t>
              </a:r>
              <a:endParaRPr lang="en-US"/>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Candy</a:t>
              </a:r>
              <a:endParaRPr lang="en-US"/>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Cookies</a:t>
              </a:r>
              <a:endParaRPr lang="en-US"/>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ea typeface="Open Sans"/>
                  <a:cs typeface="Open Sans"/>
                </a:rPr>
                <a:t>Ice Cream</a:t>
              </a:r>
              <a:endParaRPr lang="en-US"/>
            </a:p>
          </p:txBody>
        </p:sp>
      </p:grpSp>
      <p:pic>
        <p:nvPicPr>
          <p:cNvPr id="6" name="Picture 5">
            <a:extLst>
              <a:ext uri="{FF2B5EF4-FFF2-40B4-BE49-F238E27FC236}">
                <a16:creationId xmlns:a16="http://schemas.microsoft.com/office/drawing/2014/main" id="{6923AEB6-4331-7A4E-AAC6-4FFF5E1752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99428" y="2213234"/>
            <a:ext cx="2935597" cy="3463090"/>
          </a:xfrm>
          <a:prstGeom prst="rect">
            <a:avLst/>
          </a:prstGeom>
        </p:spPr>
      </p:pic>
    </p:spTree>
    <p:extLst>
      <p:ext uri="{BB962C8B-B14F-4D97-AF65-F5344CB8AC3E}">
        <p14:creationId xmlns:p14="http://schemas.microsoft.com/office/powerpoint/2010/main" val="206742395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food&#10;&#10;Description automatically generated">
            <a:extLst>
              <a:ext uri="{FF2B5EF4-FFF2-40B4-BE49-F238E27FC236}">
                <a16:creationId xmlns:a16="http://schemas.microsoft.com/office/drawing/2014/main" id="{3468E52C-BFA7-EB45-ADF5-A3633947F2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1774" y="1716424"/>
            <a:ext cx="3812547" cy="3545095"/>
          </a:xfrm>
          <a:prstGeom prst="rect">
            <a:avLst/>
          </a:prstGeom>
        </p:spPr>
      </p:pic>
      <p:grpSp>
        <p:nvGrpSpPr>
          <p:cNvPr id="66" name="Group 65">
            <a:extLst>
              <a:ext uri="{FF2B5EF4-FFF2-40B4-BE49-F238E27FC236}">
                <a16:creationId xmlns:a16="http://schemas.microsoft.com/office/drawing/2014/main" id="{20FB62EA-4857-41DE-ADF7-6A33545016B1}"/>
              </a:ext>
            </a:extLst>
          </p:cNvPr>
          <p:cNvGrpSpPr/>
          <p:nvPr/>
        </p:nvGrpSpPr>
        <p:grpSpPr>
          <a:xfrm>
            <a:off x="5357099" y="699821"/>
            <a:ext cx="6027291" cy="5408522"/>
            <a:chOff x="5302797" y="1236302"/>
            <a:chExt cx="6027291" cy="5408522"/>
          </a:xfrm>
        </p:grpSpPr>
        <p:sp>
          <p:nvSpPr>
            <p:cNvPr id="56" name="LeftSub">
              <a:extLst>
                <a:ext uri="{FF2B5EF4-FFF2-40B4-BE49-F238E27FC236}">
                  <a16:creationId xmlns:a16="http://schemas.microsoft.com/office/drawing/2014/main" id="{9B85106C-6ED7-4D0E-8EA9-04EC4D4D1B24}"/>
                </a:ext>
              </a:extLst>
            </p:cNvPr>
            <p:cNvSpPr txBox="1"/>
            <p:nvPr/>
          </p:nvSpPr>
          <p:spPr>
            <a:xfrm>
              <a:off x="5302797" y="1236302"/>
              <a:ext cx="6027291" cy="742447"/>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Consequences of Diabetes</a:t>
              </a:r>
              <a:endParaRPr lang="en-ID" sz="3600" b="1" dirty="0">
                <a:solidFill>
                  <a:schemeClr val="tx1">
                    <a:lumMod val="65000"/>
                    <a:lumOff val="35000"/>
                  </a:schemeClr>
                </a:solidFill>
              </a:endParaRPr>
            </a:p>
          </p:txBody>
        </p:sp>
        <p:sp>
          <p:nvSpPr>
            <p:cNvPr id="61" name="Center Text Body">
              <a:extLst>
                <a:ext uri="{FF2B5EF4-FFF2-40B4-BE49-F238E27FC236}">
                  <a16:creationId xmlns:a16="http://schemas.microsoft.com/office/drawing/2014/main" id="{C206F5CB-FA3F-4DC6-AB42-517839D84A8F}"/>
                </a:ext>
              </a:extLst>
            </p:cNvPr>
            <p:cNvSpPr txBox="1"/>
            <p:nvPr/>
          </p:nvSpPr>
          <p:spPr>
            <a:xfrm>
              <a:off x="5302797" y="2252147"/>
              <a:ext cx="5965278" cy="4392677"/>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lumMod val="65000"/>
                      <a:lumOff val="35000"/>
                    </a:schemeClr>
                  </a:solidFill>
                </a:rPr>
                <a:t>Having high and uncontrolled blood sugar can lead to many serious health issues</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Blindness</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Damage to circulation in hands and feet eventually leading to amputations</a:t>
              </a:r>
              <a:endParaRPr lang="en-US" sz="1600" dirty="0">
                <a:solidFill>
                  <a:schemeClr val="tx1">
                    <a:lumMod val="65000"/>
                    <a:lumOff val="35000"/>
                  </a:schemeClr>
                </a:solidFill>
                <a:ea typeface="Open Sans"/>
                <a:cs typeface="Open Sans"/>
              </a:endParaRP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Kidney failure</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Heart disease</a:t>
              </a:r>
            </a:p>
            <a:p>
              <a:pPr marL="285750" indent="-285750" algn="l">
                <a:buFont typeface="Arial" panose="020B0604020202020204" pitchFamily="34" charset="0"/>
                <a:buChar char="•"/>
              </a:pPr>
              <a:endParaRPr lang="en-US" sz="1600" dirty="0">
                <a:solidFill>
                  <a:schemeClr val="tx1">
                    <a:lumMod val="65000"/>
                    <a:lumOff val="35000"/>
                  </a:schemeClr>
                </a:solidFill>
              </a:endParaRPr>
            </a:p>
            <a:p>
              <a:pPr marL="285750" indent="-285750" algn="l">
                <a:buFont typeface="Arial" panose="020B0604020202020204" pitchFamily="34" charset="0"/>
                <a:buChar char="•"/>
              </a:pPr>
              <a:r>
                <a:rPr lang="en-US" sz="1600" dirty="0">
                  <a:solidFill>
                    <a:schemeClr val="tx1">
                      <a:lumMod val="65000"/>
                      <a:lumOff val="35000"/>
                    </a:schemeClr>
                  </a:solidFill>
                </a:rPr>
                <a:t>Eating a healthy diet and regular physical activity</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Helps with blood sugar levels in both Type 1 and </a:t>
              </a:r>
              <a:br>
                <a:rPr lang="en-US" sz="1600" dirty="0">
                  <a:solidFill>
                    <a:schemeClr val="tx1">
                      <a:lumMod val="65000"/>
                      <a:lumOff val="35000"/>
                    </a:schemeClr>
                  </a:solidFill>
                </a:rPr>
              </a:br>
              <a:r>
                <a:rPr lang="en-US" sz="1600" dirty="0">
                  <a:solidFill>
                    <a:schemeClr val="tx1">
                      <a:lumMod val="65000"/>
                      <a:lumOff val="35000"/>
                    </a:schemeClr>
                  </a:solidFill>
                </a:rPr>
                <a:t>Type 2</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People with Type 1 still need to take insulin</a:t>
              </a:r>
            </a:p>
          </p:txBody>
        </p:sp>
      </p:grpSp>
      <p:pic>
        <p:nvPicPr>
          <p:cNvPr id="3" name="Picture 2">
            <a:extLst>
              <a:ext uri="{FF2B5EF4-FFF2-40B4-BE49-F238E27FC236}">
                <a16:creationId xmlns:a16="http://schemas.microsoft.com/office/drawing/2014/main" id="{8F52B4E0-0122-0444-89E1-3C62973328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51647" y="-1087119"/>
            <a:ext cx="546100" cy="495300"/>
          </a:xfrm>
          <a:prstGeom prst="rect">
            <a:avLst/>
          </a:prstGeom>
        </p:spPr>
      </p:pic>
      <p:pic>
        <p:nvPicPr>
          <p:cNvPr id="5" name="Picture 4">
            <a:extLst>
              <a:ext uri="{FF2B5EF4-FFF2-40B4-BE49-F238E27FC236}">
                <a16:creationId xmlns:a16="http://schemas.microsoft.com/office/drawing/2014/main" id="{B1B59870-B05E-4340-82DB-003437466B52}"/>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rot="5400000">
            <a:off x="-94275" y="1718539"/>
            <a:ext cx="1131293" cy="942744"/>
          </a:xfrm>
          <a:prstGeom prst="rect">
            <a:avLst/>
          </a:prstGeom>
        </p:spPr>
      </p:pic>
      <p:pic>
        <p:nvPicPr>
          <p:cNvPr id="7" name="Picture 6">
            <a:extLst>
              <a:ext uri="{FF2B5EF4-FFF2-40B4-BE49-F238E27FC236}">
                <a16:creationId xmlns:a16="http://schemas.microsoft.com/office/drawing/2014/main" id="{4C06B2AA-DA43-3640-9A8E-2B331F49D802}"/>
              </a:ext>
            </a:extLst>
          </p:cNvPr>
          <p:cNvPicPr>
            <a:picLocks noChangeAspect="1"/>
          </p:cNvPicPr>
          <p:nvPr/>
        </p:nvPicPr>
        <p:blipFill>
          <a:blip r:embed="rId6" cstate="email">
            <a:alphaModFix amt="70000"/>
            <a:extLst>
              <a:ext uri="{28A0092B-C50C-407E-A947-70E740481C1C}">
                <a14:useLocalDpi xmlns:a14="http://schemas.microsoft.com/office/drawing/2010/main"/>
              </a:ext>
            </a:extLst>
          </a:blip>
          <a:stretch>
            <a:fillRect/>
          </a:stretch>
        </p:blipFill>
        <p:spPr>
          <a:xfrm rot="16200000">
            <a:off x="3920852" y="4381418"/>
            <a:ext cx="1131293" cy="942744"/>
          </a:xfrm>
          <a:prstGeom prst="rect">
            <a:avLst/>
          </a:prstGeom>
        </p:spPr>
      </p:pic>
    </p:spTree>
    <p:extLst>
      <p:ext uri="{BB962C8B-B14F-4D97-AF65-F5344CB8AC3E}">
        <p14:creationId xmlns:p14="http://schemas.microsoft.com/office/powerpoint/2010/main" val="13076315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oy, doll, drawing&#10;&#10;Description automatically generated">
            <a:extLst>
              <a:ext uri="{FF2B5EF4-FFF2-40B4-BE49-F238E27FC236}">
                <a16:creationId xmlns:a16="http://schemas.microsoft.com/office/drawing/2014/main" id="{884C8FA2-E993-B847-A74F-AD7CE1CB9C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590642"/>
            <a:ext cx="2605778" cy="3297338"/>
          </a:xfrm>
          <a:prstGeom prst="rect">
            <a:avLst/>
          </a:prstGeom>
        </p:spPr>
      </p:pic>
      <p:pic>
        <p:nvPicPr>
          <p:cNvPr id="8" name="Picture 7" descr="A picture containing toy, doll&#10;&#10;Description automatically generated">
            <a:extLst>
              <a:ext uri="{FF2B5EF4-FFF2-40B4-BE49-F238E27FC236}">
                <a16:creationId xmlns:a16="http://schemas.microsoft.com/office/drawing/2014/main" id="{D227D7D7-4A48-2745-BF6D-9DF1894D9F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20010" y="3654953"/>
            <a:ext cx="2384541" cy="3233027"/>
          </a:xfrm>
          <a:prstGeom prst="rect">
            <a:avLst/>
          </a:prstGeom>
        </p:spPr>
      </p:pic>
      <p:grpSp>
        <p:nvGrpSpPr>
          <p:cNvPr id="3" name="Group 2">
            <a:extLst>
              <a:ext uri="{FF2B5EF4-FFF2-40B4-BE49-F238E27FC236}">
                <a16:creationId xmlns:a16="http://schemas.microsoft.com/office/drawing/2014/main" id="{B68E1F12-5008-0D42-ACF2-57E9A509B02D}"/>
              </a:ext>
            </a:extLst>
          </p:cNvPr>
          <p:cNvGrpSpPr/>
          <p:nvPr/>
        </p:nvGrpSpPr>
        <p:grpSpPr>
          <a:xfrm>
            <a:off x="850392" y="548640"/>
            <a:ext cx="9657713" cy="2932002"/>
            <a:chOff x="744537" y="2735278"/>
            <a:chExt cx="9657713" cy="2932002"/>
          </a:xfrm>
        </p:grpSpPr>
        <p:sp>
          <p:nvSpPr>
            <p:cNvPr id="4" name="Left Text Body">
              <a:extLst>
                <a:ext uri="{FF2B5EF4-FFF2-40B4-BE49-F238E27FC236}">
                  <a16:creationId xmlns:a16="http://schemas.microsoft.com/office/drawing/2014/main" id="{7FA0759F-CC24-2542-9C0C-09DD138DB98B}"/>
                </a:ext>
              </a:extLst>
            </p:cNvPr>
            <p:cNvSpPr txBox="1"/>
            <p:nvPr/>
          </p:nvSpPr>
          <p:spPr>
            <a:xfrm>
              <a:off x="744538" y="3859990"/>
              <a:ext cx="9657712" cy="1807290"/>
            </a:xfrm>
            <a:prstGeom prst="rect">
              <a:avLst/>
            </a:prstGeom>
            <a:noFill/>
          </p:spPr>
          <p:txBody>
            <a:bodyPr wrap="square" lIns="0" tIns="0" rIns="0" bIns="0" rtlCol="0" anchor="t">
              <a:spAutoFit/>
            </a:bodyPr>
            <a:lstStyle/>
            <a:p>
              <a:pPr>
                <a:lnSpc>
                  <a:spcPct val="150000"/>
                </a:lnSpc>
              </a:pPr>
              <a:r>
                <a:rPr lang="en-US" sz="1600" dirty="0">
                  <a:solidFill>
                    <a:schemeClr val="tx1">
                      <a:lumMod val="65000"/>
                      <a:lumOff val="35000"/>
                    </a:schemeClr>
                  </a:solidFill>
                </a:rPr>
                <a:t>People with both Type 1 and Type 2 diabetes have to monitor their blood glucose</a:t>
              </a:r>
            </a:p>
            <a:p>
              <a:pPr>
                <a:lnSpc>
                  <a:spcPct val="150000"/>
                </a:lnSpc>
              </a:pPr>
              <a:r>
                <a:rPr lang="en-US" sz="1600" dirty="0">
                  <a:solidFill>
                    <a:schemeClr val="tx1">
                      <a:lumMod val="65000"/>
                      <a:lumOff val="35000"/>
                    </a:schemeClr>
                  </a:solidFill>
                </a:rPr>
                <a:t>How do they do this?</a:t>
              </a:r>
              <a:endParaRPr lang="en-US" sz="1600" dirty="0">
                <a:solidFill>
                  <a:schemeClr val="tx1">
                    <a:lumMod val="65000"/>
                    <a:lumOff val="35000"/>
                  </a:schemeClr>
                </a:solidFill>
                <a:ea typeface="Open Sans"/>
                <a:cs typeface="Open Sans"/>
              </a:endParaRP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Give themselves finger sticks especially before &amp; after meal times</a:t>
              </a:r>
              <a:endParaRPr lang="en-US" sz="1600" dirty="0">
                <a:solidFill>
                  <a:schemeClr val="tx1">
                    <a:lumMod val="65000"/>
                    <a:lumOff val="35000"/>
                  </a:schemeClr>
                </a:solidFill>
                <a:ea typeface="Open Sans"/>
                <a:cs typeface="Open Sans"/>
              </a:endParaRPr>
            </a:p>
            <a:p>
              <a:pPr marL="1200150" lvl="2" indent="-285750">
                <a:lnSpc>
                  <a:spcPct val="150000"/>
                </a:lnSpc>
                <a:buFont typeface="Courier New" panose="02070309020205020404" pitchFamily="49" charset="0"/>
                <a:buChar char="o"/>
              </a:pPr>
              <a:r>
                <a:rPr lang="en-US" sz="1600" dirty="0">
                  <a:solidFill>
                    <a:schemeClr val="tx1">
                      <a:lumMod val="65000"/>
                      <a:lumOff val="35000"/>
                    </a:schemeClr>
                  </a:solidFill>
                </a:rPr>
                <a:t>For Type 1 – Lets them know how much insulin they need</a:t>
              </a:r>
            </a:p>
            <a:p>
              <a:pPr marL="1200150" lvl="2" indent="-285750">
                <a:lnSpc>
                  <a:spcPct val="150000"/>
                </a:lnSpc>
                <a:buFont typeface="Courier New" panose="02070309020205020404" pitchFamily="49" charset="0"/>
                <a:buChar char="o"/>
              </a:pPr>
              <a:r>
                <a:rPr lang="en-US" sz="1600" dirty="0">
                  <a:solidFill>
                    <a:schemeClr val="tx1">
                      <a:lumMod val="65000"/>
                      <a:lumOff val="35000"/>
                    </a:schemeClr>
                  </a:solidFill>
                </a:rPr>
                <a:t>For Type 2 – Lets them know what foods and activities affect their blood sugar</a:t>
              </a:r>
            </a:p>
          </p:txBody>
        </p:sp>
        <p:sp>
          <p:nvSpPr>
            <p:cNvPr id="5" name="LeftSub">
              <a:extLst>
                <a:ext uri="{FF2B5EF4-FFF2-40B4-BE49-F238E27FC236}">
                  <a16:creationId xmlns:a16="http://schemas.microsoft.com/office/drawing/2014/main" id="{01128D32-3073-A646-B46E-07AFE5DE6511}"/>
                </a:ext>
              </a:extLst>
            </p:cNvPr>
            <p:cNvSpPr txBox="1"/>
            <p:nvPr/>
          </p:nvSpPr>
          <p:spPr>
            <a:xfrm>
              <a:off x="744537" y="2735278"/>
              <a:ext cx="5621732" cy="742447"/>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Managing Blood Glucose</a:t>
              </a:r>
              <a:endParaRPr lang="en-ID" sz="3600" b="1" dirty="0">
                <a:solidFill>
                  <a:schemeClr val="tx1">
                    <a:lumMod val="65000"/>
                    <a:lumOff val="35000"/>
                  </a:schemeClr>
                </a:solidFill>
              </a:endParaRPr>
            </a:p>
          </p:txBody>
        </p:sp>
      </p:grpSp>
      <p:sp>
        <p:nvSpPr>
          <p:cNvPr id="7" name="Left Text Body">
            <a:extLst>
              <a:ext uri="{FF2B5EF4-FFF2-40B4-BE49-F238E27FC236}">
                <a16:creationId xmlns:a16="http://schemas.microsoft.com/office/drawing/2014/main" id="{98E6EB91-8A1B-E94F-9063-31CDCEB308FE}"/>
              </a:ext>
            </a:extLst>
          </p:cNvPr>
          <p:cNvSpPr txBox="1"/>
          <p:nvPr/>
        </p:nvSpPr>
        <p:spPr>
          <a:xfrm>
            <a:off x="7946746" y="5321638"/>
            <a:ext cx="5870573" cy="1068626"/>
          </a:xfrm>
          <a:prstGeom prst="rect">
            <a:avLst/>
          </a:prstGeom>
          <a:noFill/>
        </p:spPr>
        <p:txBody>
          <a:bodyPr wrap="square" lIns="0" tIns="0" rIns="0" bIns="0" rtlCol="0">
            <a:spAutoFit/>
          </a:bodyPr>
          <a:lstStyle/>
          <a:p>
            <a:pPr>
              <a:lnSpc>
                <a:spcPct val="150000"/>
              </a:lnSpc>
            </a:pPr>
            <a:r>
              <a:rPr lang="en-US" sz="1600" dirty="0">
                <a:solidFill>
                  <a:schemeClr val="tx1">
                    <a:lumMod val="65000"/>
                    <a:lumOff val="35000"/>
                  </a:schemeClr>
                </a:solidFill>
              </a:rPr>
              <a:t>High Blood Sugar</a:t>
            </a: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Extreme thirst, blurry vision, </a:t>
            </a:r>
            <a:br>
              <a:rPr lang="en-US" sz="1600" dirty="0">
                <a:solidFill>
                  <a:schemeClr val="tx1">
                    <a:lumMod val="65000"/>
                    <a:lumOff val="35000"/>
                  </a:schemeClr>
                </a:solidFill>
              </a:rPr>
            </a:br>
            <a:r>
              <a:rPr lang="en-US" sz="1600" dirty="0">
                <a:solidFill>
                  <a:schemeClr val="tx1">
                    <a:lumMod val="65000"/>
                    <a:lumOff val="35000"/>
                  </a:schemeClr>
                </a:solidFill>
              </a:rPr>
              <a:t>weakness or dizziness</a:t>
            </a:r>
          </a:p>
        </p:txBody>
      </p:sp>
      <p:sp>
        <p:nvSpPr>
          <p:cNvPr id="9" name="Left Text Body">
            <a:extLst>
              <a:ext uri="{FF2B5EF4-FFF2-40B4-BE49-F238E27FC236}">
                <a16:creationId xmlns:a16="http://schemas.microsoft.com/office/drawing/2014/main" id="{844436DF-16D8-F946-9FBE-3DCC171E50E6}"/>
              </a:ext>
            </a:extLst>
          </p:cNvPr>
          <p:cNvSpPr txBox="1"/>
          <p:nvPr/>
        </p:nvSpPr>
        <p:spPr>
          <a:xfrm>
            <a:off x="2202100" y="4341924"/>
            <a:ext cx="5870573" cy="699294"/>
          </a:xfrm>
          <a:prstGeom prst="rect">
            <a:avLst/>
          </a:prstGeom>
          <a:noFill/>
        </p:spPr>
        <p:txBody>
          <a:bodyPr wrap="square" lIns="0" tIns="0" rIns="0" bIns="0" rtlCol="0">
            <a:spAutoFit/>
          </a:bodyPr>
          <a:lstStyle/>
          <a:p>
            <a:pPr>
              <a:lnSpc>
                <a:spcPct val="150000"/>
              </a:lnSpc>
            </a:pPr>
            <a:r>
              <a:rPr lang="en-US" sz="1600" dirty="0">
                <a:solidFill>
                  <a:schemeClr val="tx1">
                    <a:lumMod val="65000"/>
                    <a:lumOff val="35000"/>
                  </a:schemeClr>
                </a:solidFill>
              </a:rPr>
              <a:t>Low Blood Sugar</a:t>
            </a:r>
          </a:p>
          <a:p>
            <a:pPr marL="742950" lvl="1" indent="-285750">
              <a:lnSpc>
                <a:spcPct val="150000"/>
              </a:lnSpc>
              <a:buFont typeface="Arial" panose="020B0604020202020204" pitchFamily="34" charset="0"/>
              <a:buChar char="•"/>
            </a:pPr>
            <a:r>
              <a:rPr lang="en-US" sz="1600" dirty="0">
                <a:solidFill>
                  <a:schemeClr val="tx1">
                    <a:lumMod val="65000"/>
                    <a:lumOff val="35000"/>
                  </a:schemeClr>
                </a:solidFill>
              </a:rPr>
              <a:t>Dizziness, weakness or fainting</a:t>
            </a:r>
          </a:p>
        </p:txBody>
      </p:sp>
      <p:pic>
        <p:nvPicPr>
          <p:cNvPr id="11" name="Picture 10">
            <a:extLst>
              <a:ext uri="{FF2B5EF4-FFF2-40B4-BE49-F238E27FC236}">
                <a16:creationId xmlns:a16="http://schemas.microsoft.com/office/drawing/2014/main" id="{37D1B5EC-21E7-274D-B5B3-4FA59EF22A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82994" y="795787"/>
            <a:ext cx="546100" cy="495300"/>
          </a:xfrm>
          <a:prstGeom prst="rect">
            <a:avLst/>
          </a:prstGeom>
        </p:spPr>
      </p:pic>
    </p:spTree>
    <p:extLst>
      <p:ext uri="{BB962C8B-B14F-4D97-AF65-F5344CB8AC3E}">
        <p14:creationId xmlns:p14="http://schemas.microsoft.com/office/powerpoint/2010/main" val="45141591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F7BCC5F-FA7E-495A-99EB-5F3C595A56CF}"/>
              </a:ext>
            </a:extLst>
          </p:cNvPr>
          <p:cNvGrpSpPr/>
          <p:nvPr/>
        </p:nvGrpSpPr>
        <p:grpSpPr>
          <a:xfrm>
            <a:off x="12962467" y="1586650"/>
            <a:ext cx="5870573" cy="4920137"/>
            <a:chOff x="5406168" y="1337549"/>
            <a:chExt cx="5870573" cy="4920137"/>
          </a:xfrm>
        </p:grpSpPr>
        <p:sp>
          <p:nvSpPr>
            <p:cNvPr id="10" name="Oval 9">
              <a:extLst>
                <a:ext uri="{FF2B5EF4-FFF2-40B4-BE49-F238E27FC236}">
                  <a16:creationId xmlns:a16="http://schemas.microsoft.com/office/drawing/2014/main" id="{DE505B62-146F-49D7-B455-D59623B923B7}"/>
                </a:ext>
              </a:extLst>
            </p:cNvPr>
            <p:cNvSpPr/>
            <p:nvPr/>
          </p:nvSpPr>
          <p:spPr>
            <a:xfrm>
              <a:off x="5532081" y="3129108"/>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Oval 11">
              <a:extLst>
                <a:ext uri="{FF2B5EF4-FFF2-40B4-BE49-F238E27FC236}">
                  <a16:creationId xmlns:a16="http://schemas.microsoft.com/office/drawing/2014/main" id="{FABCBD3A-DB7B-42B6-8106-180B860D1BA6}"/>
                </a:ext>
              </a:extLst>
            </p:cNvPr>
            <p:cNvSpPr/>
            <p:nvPr/>
          </p:nvSpPr>
          <p:spPr>
            <a:xfrm>
              <a:off x="5532081" y="3669865"/>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Oval 15">
              <a:extLst>
                <a:ext uri="{FF2B5EF4-FFF2-40B4-BE49-F238E27FC236}">
                  <a16:creationId xmlns:a16="http://schemas.microsoft.com/office/drawing/2014/main" id="{556F875B-73F0-4ADC-8F76-6CD4900CE5B7}"/>
                </a:ext>
              </a:extLst>
            </p:cNvPr>
            <p:cNvSpPr/>
            <p:nvPr/>
          </p:nvSpPr>
          <p:spPr>
            <a:xfrm>
              <a:off x="7844134" y="3129108"/>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Oval 16">
              <a:extLst>
                <a:ext uri="{FF2B5EF4-FFF2-40B4-BE49-F238E27FC236}">
                  <a16:creationId xmlns:a16="http://schemas.microsoft.com/office/drawing/2014/main" id="{FEA3942E-850D-46AA-9E76-22C5989D46DD}"/>
                </a:ext>
              </a:extLst>
            </p:cNvPr>
            <p:cNvSpPr/>
            <p:nvPr/>
          </p:nvSpPr>
          <p:spPr>
            <a:xfrm>
              <a:off x="7844134" y="3669865"/>
              <a:ext cx="306457" cy="306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Oval 25">
              <a:extLst>
                <a:ext uri="{FF2B5EF4-FFF2-40B4-BE49-F238E27FC236}">
                  <a16:creationId xmlns:a16="http://schemas.microsoft.com/office/drawing/2014/main" id="{8B86A7D4-5B8E-4125-A420-5B7F5F2A1938}"/>
                </a:ext>
              </a:extLst>
            </p:cNvPr>
            <p:cNvSpPr/>
            <p:nvPr/>
          </p:nvSpPr>
          <p:spPr>
            <a:xfrm>
              <a:off x="5502984" y="3153175"/>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7" name="Oval 26">
              <a:extLst>
                <a:ext uri="{FF2B5EF4-FFF2-40B4-BE49-F238E27FC236}">
                  <a16:creationId xmlns:a16="http://schemas.microsoft.com/office/drawing/2014/main" id="{29A7C164-244F-41C0-93EA-7292CF0A50A9}"/>
                </a:ext>
              </a:extLst>
            </p:cNvPr>
            <p:cNvSpPr/>
            <p:nvPr/>
          </p:nvSpPr>
          <p:spPr>
            <a:xfrm>
              <a:off x="5502984" y="3693932"/>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8" name="Oval 27">
              <a:extLst>
                <a:ext uri="{FF2B5EF4-FFF2-40B4-BE49-F238E27FC236}">
                  <a16:creationId xmlns:a16="http://schemas.microsoft.com/office/drawing/2014/main" id="{DDEEDBFA-63B3-4C36-BB13-F34CA9F37371}"/>
                </a:ext>
              </a:extLst>
            </p:cNvPr>
            <p:cNvSpPr/>
            <p:nvPr/>
          </p:nvSpPr>
          <p:spPr>
            <a:xfrm>
              <a:off x="7815037" y="3153175"/>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Oval 28">
              <a:extLst>
                <a:ext uri="{FF2B5EF4-FFF2-40B4-BE49-F238E27FC236}">
                  <a16:creationId xmlns:a16="http://schemas.microsoft.com/office/drawing/2014/main" id="{37B2B9D3-EF7B-46F4-8048-2D220024294A}"/>
                </a:ext>
              </a:extLst>
            </p:cNvPr>
            <p:cNvSpPr/>
            <p:nvPr/>
          </p:nvSpPr>
          <p:spPr>
            <a:xfrm>
              <a:off x="7815037" y="3693932"/>
              <a:ext cx="306457" cy="30645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Left Text Body">
              <a:extLst>
                <a:ext uri="{FF2B5EF4-FFF2-40B4-BE49-F238E27FC236}">
                  <a16:creationId xmlns:a16="http://schemas.microsoft.com/office/drawing/2014/main" id="{9ED8B7DD-B472-4F38-9E3A-664AECDCDAA1}"/>
                </a:ext>
              </a:extLst>
            </p:cNvPr>
            <p:cNvSpPr txBox="1"/>
            <p:nvPr/>
          </p:nvSpPr>
          <p:spPr>
            <a:xfrm>
              <a:off x="5406168" y="5645787"/>
              <a:ext cx="5870573" cy="611899"/>
            </a:xfrm>
            <a:prstGeom prst="rect">
              <a:avLst/>
            </a:prstGeom>
            <a:noFill/>
          </p:spPr>
          <p:txBody>
            <a:bodyPr wrap="square" lIns="0" tIns="0" rIns="0" bIns="0" rtlCol="0">
              <a:spAutoFit/>
            </a:bodyPr>
            <a:lstStyle/>
            <a:p>
              <a:pPr>
                <a:lnSpc>
                  <a:spcPct val="150000"/>
                </a:lnSpc>
              </a:pPr>
              <a:r>
                <a:rPr lang="en-US" sz="1400" dirty="0">
                  <a:solidFill>
                    <a:schemeClr val="tx1">
                      <a:lumMod val="50000"/>
                      <a:lumOff val="50000"/>
                    </a:schemeClr>
                  </a:solidFill>
                </a:rPr>
                <a:t>ipsum </a:t>
              </a:r>
              <a:r>
                <a:rPr lang="en-US" sz="1400" dirty="0" err="1">
                  <a:solidFill>
                    <a:schemeClr val="tx1">
                      <a:lumMod val="50000"/>
                      <a:lumOff val="50000"/>
                    </a:schemeClr>
                  </a:solidFill>
                </a:rPr>
                <a:t>volutpat</a:t>
              </a:r>
              <a:r>
                <a:rPr lang="en-US" sz="1400" dirty="0">
                  <a:solidFill>
                    <a:schemeClr val="tx1">
                      <a:lumMod val="50000"/>
                      <a:lumOff val="50000"/>
                    </a:schemeClr>
                  </a:solidFill>
                </a:rPr>
                <a:t> </a:t>
              </a:r>
              <a:r>
                <a:rPr lang="en-US" sz="1400" dirty="0" err="1">
                  <a:solidFill>
                    <a:schemeClr val="tx1">
                      <a:lumMod val="50000"/>
                      <a:lumOff val="50000"/>
                    </a:schemeClr>
                  </a:solidFill>
                </a:rPr>
                <a:t>tincidunt</a:t>
              </a:r>
              <a:r>
                <a:rPr lang="en-US" sz="1400" dirty="0">
                  <a:solidFill>
                    <a:schemeClr val="tx1">
                      <a:lumMod val="50000"/>
                      <a:lumOff val="50000"/>
                    </a:schemeClr>
                  </a:solidFill>
                </a:rPr>
                <a:t> </a:t>
              </a:r>
              <a:r>
                <a:rPr lang="en-US" sz="1400" dirty="0" err="1">
                  <a:solidFill>
                    <a:schemeClr val="tx1">
                      <a:lumMod val="50000"/>
                      <a:lumOff val="50000"/>
                    </a:schemeClr>
                  </a:solidFill>
                </a:rPr>
                <a:t>dapibus</a:t>
              </a:r>
              <a:r>
                <a:rPr lang="en-US" sz="1400" dirty="0">
                  <a:solidFill>
                    <a:schemeClr val="tx1">
                      <a:lumMod val="50000"/>
                      <a:lumOff val="50000"/>
                    </a:schemeClr>
                  </a:solidFill>
                </a:rPr>
                <a:t> at integer </a:t>
              </a:r>
              <a:r>
                <a:rPr lang="en-US" sz="1400" dirty="0" err="1">
                  <a:solidFill>
                    <a:schemeClr val="tx1">
                      <a:lumMod val="50000"/>
                      <a:lumOff val="50000"/>
                    </a:schemeClr>
                  </a:solidFill>
                </a:rPr>
                <a:t>eleifend</a:t>
              </a:r>
              <a:r>
                <a:rPr lang="en-US" sz="1400" dirty="0">
                  <a:solidFill>
                    <a:schemeClr val="tx1">
                      <a:lumMod val="50000"/>
                      <a:lumOff val="50000"/>
                    </a:schemeClr>
                  </a:solidFill>
                </a:rPr>
                <a:t> </a:t>
              </a:r>
              <a:r>
                <a:rPr lang="en-US" sz="1400" dirty="0" err="1">
                  <a:solidFill>
                    <a:schemeClr val="tx1">
                      <a:lumMod val="50000"/>
                      <a:lumOff val="50000"/>
                    </a:schemeClr>
                  </a:solidFill>
                </a:rPr>
                <a:t>nulla</a:t>
              </a:r>
              <a:r>
                <a:rPr lang="en-US" sz="1400" dirty="0">
                  <a:solidFill>
                    <a:schemeClr val="tx1">
                      <a:lumMod val="50000"/>
                      <a:lumOff val="50000"/>
                    </a:schemeClr>
                  </a:solidFill>
                </a:rPr>
                <a:t> dictum </a:t>
              </a:r>
              <a:r>
                <a:rPr lang="en-US" sz="1400" dirty="0" err="1">
                  <a:solidFill>
                    <a:schemeClr val="tx1">
                      <a:lumMod val="50000"/>
                      <a:lumOff val="50000"/>
                    </a:schemeClr>
                  </a:solidFill>
                </a:rPr>
                <a:t>pellentesque</a:t>
              </a:r>
              <a:r>
                <a:rPr lang="en-US" sz="1400" dirty="0">
                  <a:solidFill>
                    <a:schemeClr val="tx1">
                      <a:lumMod val="50000"/>
                      <a:lumOff val="50000"/>
                    </a:schemeClr>
                  </a:solidFill>
                </a:rPr>
                <a:t> </a:t>
              </a:r>
              <a:r>
                <a:rPr lang="en-US" sz="1400" dirty="0" err="1">
                  <a:solidFill>
                    <a:schemeClr val="tx1">
                      <a:lumMod val="50000"/>
                      <a:lumOff val="50000"/>
                    </a:schemeClr>
                  </a:solidFill>
                </a:rPr>
                <a:t>lacus</a:t>
              </a:r>
              <a:r>
                <a:rPr lang="en-US" sz="1400" dirty="0">
                  <a:solidFill>
                    <a:schemeClr val="tx1">
                      <a:lumMod val="50000"/>
                      <a:lumOff val="50000"/>
                    </a:schemeClr>
                  </a:solidFill>
                </a:rPr>
                <a:t> vitae </a:t>
              </a:r>
              <a:r>
                <a:rPr lang="en-US" sz="1400" dirty="0" err="1">
                  <a:solidFill>
                    <a:schemeClr val="tx1">
                      <a:lumMod val="50000"/>
                      <a:lumOff val="50000"/>
                    </a:schemeClr>
                  </a:solidFill>
                </a:rPr>
                <a:t>tristique</a:t>
              </a:r>
              <a:r>
                <a:rPr lang="en-US" sz="1400" dirty="0">
                  <a:solidFill>
                    <a:schemeClr val="tx1">
                      <a:lumMod val="50000"/>
                      <a:lumOff val="50000"/>
                    </a:schemeClr>
                  </a:solidFill>
                </a:rPr>
                <a:t> </a:t>
              </a:r>
              <a:r>
                <a:rPr lang="en-US" sz="1400" dirty="0" err="1">
                  <a:solidFill>
                    <a:schemeClr val="tx1">
                      <a:lumMod val="50000"/>
                      <a:lumOff val="50000"/>
                    </a:schemeClr>
                  </a:solidFill>
                </a:rPr>
                <a:t>nullam</a:t>
              </a:r>
              <a:r>
                <a:rPr lang="en-US" sz="1400" dirty="0">
                  <a:solidFill>
                    <a:schemeClr val="tx1">
                      <a:lumMod val="50000"/>
                      <a:lumOff val="50000"/>
                    </a:schemeClr>
                  </a:solidFill>
                </a:rPr>
                <a:t> </a:t>
              </a:r>
              <a:r>
                <a:rPr lang="en-US" sz="1400" dirty="0" err="1">
                  <a:solidFill>
                    <a:schemeClr val="tx1">
                      <a:lumMod val="50000"/>
                      <a:lumOff val="50000"/>
                    </a:schemeClr>
                  </a:solidFill>
                </a:rPr>
                <a:t>malesuada</a:t>
              </a:r>
              <a:r>
                <a:rPr lang="en-US" sz="1400" dirty="0">
                  <a:solidFill>
                    <a:schemeClr val="tx1">
                      <a:lumMod val="50000"/>
                      <a:lumOff val="50000"/>
                    </a:schemeClr>
                  </a:solidFill>
                </a:rPr>
                <a:t> </a:t>
              </a:r>
              <a:r>
                <a:rPr lang="en-US" sz="1400" dirty="0" err="1">
                  <a:solidFill>
                    <a:schemeClr val="tx1">
                      <a:lumMod val="50000"/>
                      <a:lumOff val="50000"/>
                    </a:schemeClr>
                  </a:solidFill>
                </a:rPr>
                <a:t>nulla</a:t>
              </a:r>
              <a:r>
                <a:rPr lang="en-US" sz="1400" dirty="0">
                  <a:solidFill>
                    <a:schemeClr val="tx1">
                      <a:lumMod val="50000"/>
                      <a:lumOff val="50000"/>
                    </a:schemeClr>
                  </a:solidFill>
                </a:rPr>
                <a:t> </a:t>
              </a:r>
              <a:r>
                <a:rPr lang="en-US" sz="1400" dirty="0" err="1">
                  <a:solidFill>
                    <a:schemeClr val="tx1">
                      <a:lumMod val="50000"/>
                      <a:lumOff val="50000"/>
                    </a:schemeClr>
                  </a:solidFill>
                </a:rPr>
                <a:t>seds</a:t>
              </a:r>
              <a:r>
                <a:rPr lang="en-US" sz="1400" dirty="0">
                  <a:solidFill>
                    <a:schemeClr val="tx1">
                      <a:lumMod val="50000"/>
                      <a:lumOff val="50000"/>
                    </a:schemeClr>
                  </a:solidFill>
                </a:rPr>
                <a:t> </a:t>
              </a:r>
              <a:r>
                <a:rPr lang="en-US" sz="1400" dirty="0" err="1">
                  <a:solidFill>
                    <a:schemeClr val="tx1">
                      <a:lumMod val="50000"/>
                      <a:lumOff val="50000"/>
                    </a:schemeClr>
                  </a:solidFill>
                </a:rPr>
                <a:t>massa</a:t>
              </a:r>
              <a:endParaRPr lang="en-ID" sz="1400" dirty="0">
                <a:solidFill>
                  <a:schemeClr val="tx1">
                    <a:lumMod val="50000"/>
                    <a:lumOff val="50000"/>
                  </a:schemeClr>
                </a:solidFill>
              </a:endParaRPr>
            </a:p>
          </p:txBody>
        </p:sp>
        <p:sp>
          <p:nvSpPr>
            <p:cNvPr id="5" name="LeftSub">
              <a:extLst>
                <a:ext uri="{FF2B5EF4-FFF2-40B4-BE49-F238E27FC236}">
                  <a16:creationId xmlns:a16="http://schemas.microsoft.com/office/drawing/2014/main" id="{36FD0D22-AE68-47D8-B5EE-08E78D8E6B5C}"/>
                </a:ext>
              </a:extLst>
            </p:cNvPr>
            <p:cNvSpPr txBox="1"/>
            <p:nvPr/>
          </p:nvSpPr>
          <p:spPr>
            <a:xfrm>
              <a:off x="5503863" y="1337549"/>
              <a:ext cx="4885953" cy="1923091"/>
            </a:xfrm>
            <a:prstGeom prst="rect">
              <a:avLst/>
            </a:prstGeom>
            <a:noFill/>
          </p:spPr>
          <p:txBody>
            <a:bodyPr wrap="none" lIns="0" tIns="0" rIns="0" bIns="0" rtlCol="0">
              <a:spAutoFit/>
            </a:bodyPr>
            <a:lstStyle/>
            <a:p>
              <a:pPr>
                <a:lnSpc>
                  <a:spcPct val="150000"/>
                </a:lnSpc>
              </a:pPr>
              <a:r>
                <a:rPr lang="en-US" sz="4400" b="1" dirty="0">
                  <a:solidFill>
                    <a:schemeClr val="tx1">
                      <a:lumMod val="65000"/>
                      <a:lumOff val="35000"/>
                    </a:schemeClr>
                  </a:solidFill>
                </a:rPr>
                <a:t>What is a healthy</a:t>
              </a:r>
              <a:br>
                <a:rPr lang="en-US" sz="4400" b="1" dirty="0">
                  <a:solidFill>
                    <a:schemeClr val="tx1">
                      <a:lumMod val="65000"/>
                      <a:lumOff val="35000"/>
                    </a:schemeClr>
                  </a:solidFill>
                </a:rPr>
              </a:br>
              <a:r>
                <a:rPr lang="en-US" sz="4400" b="1" dirty="0">
                  <a:solidFill>
                    <a:schemeClr val="tx1">
                      <a:lumMod val="65000"/>
                      <a:lumOff val="35000"/>
                    </a:schemeClr>
                  </a:solidFill>
                </a:rPr>
                <a:t>breakfast?</a:t>
              </a:r>
              <a:endParaRPr lang="en-ID" sz="4400" b="1" dirty="0">
                <a:solidFill>
                  <a:schemeClr val="tx1">
                    <a:lumMod val="65000"/>
                    <a:lumOff val="35000"/>
                  </a:schemeClr>
                </a:solidFill>
              </a:endParaRPr>
            </a:p>
          </p:txBody>
        </p:sp>
        <p:grpSp>
          <p:nvGrpSpPr>
            <p:cNvPr id="6" name="Group 5">
              <a:extLst>
                <a:ext uri="{FF2B5EF4-FFF2-40B4-BE49-F238E27FC236}">
                  <a16:creationId xmlns:a16="http://schemas.microsoft.com/office/drawing/2014/main" id="{959129EC-EFDA-4418-8EE3-E2F8DC9D756B}"/>
                </a:ext>
              </a:extLst>
            </p:cNvPr>
            <p:cNvGrpSpPr/>
            <p:nvPr/>
          </p:nvGrpSpPr>
          <p:grpSpPr>
            <a:xfrm>
              <a:off x="5503863" y="4473975"/>
              <a:ext cx="1146176" cy="275825"/>
              <a:chOff x="7086148" y="1315941"/>
              <a:chExt cx="1934482" cy="465529"/>
            </a:xfrm>
          </p:grpSpPr>
          <p:sp>
            <p:nvSpPr>
              <p:cNvPr id="7" name="Rectangle 6">
                <a:extLst>
                  <a:ext uri="{FF2B5EF4-FFF2-40B4-BE49-F238E27FC236}">
                    <a16:creationId xmlns:a16="http://schemas.microsoft.com/office/drawing/2014/main" id="{47BA9BE3-E547-4743-AFFC-795868424A72}"/>
                  </a:ext>
                </a:extLst>
              </p:cNvPr>
              <p:cNvSpPr/>
              <p:nvPr/>
            </p:nvSpPr>
            <p:spPr>
              <a:xfrm>
                <a:off x="7086148" y="1381420"/>
                <a:ext cx="1886857" cy="400050"/>
              </a:xfrm>
              <a:prstGeom prst="rect">
                <a:avLst/>
              </a:prstGeom>
              <a:solidFill>
                <a:schemeClr val="accent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 name="TextBox 7">
                <a:extLst>
                  <a:ext uri="{FF2B5EF4-FFF2-40B4-BE49-F238E27FC236}">
                    <a16:creationId xmlns:a16="http://schemas.microsoft.com/office/drawing/2014/main" id="{05ECCCAD-94B3-492C-A7AA-00ADBA1CDBD1}"/>
                  </a:ext>
                </a:extLst>
              </p:cNvPr>
              <p:cNvSpPr txBox="1"/>
              <p:nvPr/>
            </p:nvSpPr>
            <p:spPr>
              <a:xfrm>
                <a:off x="7601893" y="1450486"/>
                <a:ext cx="950616" cy="130959"/>
              </a:xfrm>
              <a:custGeom>
                <a:avLst/>
                <a:gdLst/>
                <a:ahLst/>
                <a:cxnLst/>
                <a:rect l="l" t="t" r="r" b="b"/>
                <a:pathLst>
                  <a:path w="950616" h="130959">
                    <a:moveTo>
                      <a:pt x="253575" y="81562"/>
                    </a:moveTo>
                    <a:lnTo>
                      <a:pt x="238906" y="82181"/>
                    </a:lnTo>
                    <a:cubicBezTo>
                      <a:pt x="227242" y="82593"/>
                      <a:pt x="218832" y="84405"/>
                      <a:pt x="213678" y="87616"/>
                    </a:cubicBezTo>
                    <a:cubicBezTo>
                      <a:pt x="208523" y="90826"/>
                      <a:pt x="205946" y="95819"/>
                      <a:pt x="205946" y="102594"/>
                    </a:cubicBezTo>
                    <a:cubicBezTo>
                      <a:pt x="205946" y="107896"/>
                      <a:pt x="207551" y="111931"/>
                      <a:pt x="210762" y="114700"/>
                    </a:cubicBezTo>
                    <a:cubicBezTo>
                      <a:pt x="213972" y="117469"/>
                      <a:pt x="218464" y="118853"/>
                      <a:pt x="224237" y="118853"/>
                    </a:cubicBezTo>
                    <a:cubicBezTo>
                      <a:pt x="233369" y="118853"/>
                      <a:pt x="240541" y="116349"/>
                      <a:pt x="245755" y="111342"/>
                    </a:cubicBezTo>
                    <a:cubicBezTo>
                      <a:pt x="250968" y="106335"/>
                      <a:pt x="253575" y="99324"/>
                      <a:pt x="253575" y="90311"/>
                    </a:cubicBezTo>
                    <a:close/>
                    <a:moveTo>
                      <a:pt x="731997" y="43035"/>
                    </a:moveTo>
                    <a:cubicBezTo>
                      <a:pt x="722395" y="43035"/>
                      <a:pt x="715149" y="46186"/>
                      <a:pt x="710259" y="52490"/>
                    </a:cubicBezTo>
                    <a:cubicBezTo>
                      <a:pt x="705369" y="58793"/>
                      <a:pt x="702924" y="68190"/>
                      <a:pt x="702924" y="80679"/>
                    </a:cubicBezTo>
                    <a:cubicBezTo>
                      <a:pt x="702924" y="93050"/>
                      <a:pt x="705399" y="102476"/>
                      <a:pt x="710347" y="108956"/>
                    </a:cubicBezTo>
                    <a:cubicBezTo>
                      <a:pt x="715296" y="115436"/>
                      <a:pt x="722571" y="118676"/>
                      <a:pt x="732174" y="118676"/>
                    </a:cubicBezTo>
                    <a:cubicBezTo>
                      <a:pt x="741776" y="118676"/>
                      <a:pt x="749067" y="115451"/>
                      <a:pt x="754045" y="109000"/>
                    </a:cubicBezTo>
                    <a:cubicBezTo>
                      <a:pt x="759023" y="102550"/>
                      <a:pt x="761512" y="93109"/>
                      <a:pt x="761512" y="80679"/>
                    </a:cubicBezTo>
                    <a:cubicBezTo>
                      <a:pt x="761512" y="68366"/>
                      <a:pt x="759023" y="59014"/>
                      <a:pt x="754045" y="52622"/>
                    </a:cubicBezTo>
                    <a:cubicBezTo>
                      <a:pt x="749067" y="46230"/>
                      <a:pt x="741717" y="43035"/>
                      <a:pt x="731997" y="43035"/>
                    </a:cubicBezTo>
                    <a:close/>
                    <a:moveTo>
                      <a:pt x="911028" y="42858"/>
                    </a:moveTo>
                    <a:cubicBezTo>
                      <a:pt x="903252" y="42858"/>
                      <a:pt x="897051" y="45391"/>
                      <a:pt x="892427" y="50457"/>
                    </a:cubicBezTo>
                    <a:cubicBezTo>
                      <a:pt x="887802" y="55524"/>
                      <a:pt x="885077" y="62534"/>
                      <a:pt x="884253" y="71489"/>
                    </a:cubicBezTo>
                    <a:lnTo>
                      <a:pt x="934887" y="71489"/>
                    </a:lnTo>
                    <a:cubicBezTo>
                      <a:pt x="934887" y="62240"/>
                      <a:pt x="932825" y="55156"/>
                      <a:pt x="928701" y="50236"/>
                    </a:cubicBezTo>
                    <a:cubicBezTo>
                      <a:pt x="924577" y="45317"/>
                      <a:pt x="918686" y="42858"/>
                      <a:pt x="911028" y="42858"/>
                    </a:cubicBezTo>
                    <a:close/>
                    <a:moveTo>
                      <a:pt x="129978" y="42858"/>
                    </a:moveTo>
                    <a:cubicBezTo>
                      <a:pt x="122202" y="42858"/>
                      <a:pt x="116001" y="45391"/>
                      <a:pt x="111377" y="50457"/>
                    </a:cubicBezTo>
                    <a:cubicBezTo>
                      <a:pt x="106752" y="55524"/>
                      <a:pt x="104028" y="62534"/>
                      <a:pt x="103203" y="71489"/>
                    </a:cubicBezTo>
                    <a:lnTo>
                      <a:pt x="153837" y="71489"/>
                    </a:lnTo>
                    <a:cubicBezTo>
                      <a:pt x="153837" y="62240"/>
                      <a:pt x="151775" y="55156"/>
                      <a:pt x="147651" y="50236"/>
                    </a:cubicBezTo>
                    <a:cubicBezTo>
                      <a:pt x="143528" y="45317"/>
                      <a:pt x="137637" y="42858"/>
                      <a:pt x="129978" y="42858"/>
                    </a:cubicBezTo>
                    <a:close/>
                    <a:moveTo>
                      <a:pt x="234223" y="30752"/>
                    </a:moveTo>
                    <a:cubicBezTo>
                      <a:pt x="245769" y="30752"/>
                      <a:pt x="254326" y="33314"/>
                      <a:pt x="259893" y="38439"/>
                    </a:cubicBezTo>
                    <a:cubicBezTo>
                      <a:pt x="265460" y="43565"/>
                      <a:pt x="268244" y="51783"/>
                      <a:pt x="268244" y="63094"/>
                    </a:cubicBezTo>
                    <a:lnTo>
                      <a:pt x="268244" y="129192"/>
                    </a:lnTo>
                    <a:lnTo>
                      <a:pt x="257375" y="129192"/>
                    </a:lnTo>
                    <a:lnTo>
                      <a:pt x="254459" y="115407"/>
                    </a:lnTo>
                    <a:lnTo>
                      <a:pt x="253752" y="115407"/>
                    </a:lnTo>
                    <a:cubicBezTo>
                      <a:pt x="248921" y="121475"/>
                      <a:pt x="244105" y="125584"/>
                      <a:pt x="239304" y="127734"/>
                    </a:cubicBezTo>
                    <a:cubicBezTo>
                      <a:pt x="234503" y="129884"/>
                      <a:pt x="228508" y="130959"/>
                      <a:pt x="221321" y="130959"/>
                    </a:cubicBezTo>
                    <a:cubicBezTo>
                      <a:pt x="211719" y="130959"/>
                      <a:pt x="204193" y="128485"/>
                      <a:pt x="198744" y="123537"/>
                    </a:cubicBezTo>
                    <a:cubicBezTo>
                      <a:pt x="193294" y="118588"/>
                      <a:pt x="190570" y="111548"/>
                      <a:pt x="190570" y="102417"/>
                    </a:cubicBezTo>
                    <a:cubicBezTo>
                      <a:pt x="190570" y="82858"/>
                      <a:pt x="206211" y="72608"/>
                      <a:pt x="237492" y="71665"/>
                    </a:cubicBezTo>
                    <a:lnTo>
                      <a:pt x="253929" y="71135"/>
                    </a:lnTo>
                    <a:lnTo>
                      <a:pt x="253929" y="65126"/>
                    </a:lnTo>
                    <a:cubicBezTo>
                      <a:pt x="253929" y="57527"/>
                      <a:pt x="252294" y="51915"/>
                      <a:pt x="249024" y="48292"/>
                    </a:cubicBezTo>
                    <a:cubicBezTo>
                      <a:pt x="245755" y="44669"/>
                      <a:pt x="240526" y="42858"/>
                      <a:pt x="233339" y="42858"/>
                    </a:cubicBezTo>
                    <a:cubicBezTo>
                      <a:pt x="225268" y="42858"/>
                      <a:pt x="216137" y="45332"/>
                      <a:pt x="205946" y="50281"/>
                    </a:cubicBezTo>
                    <a:lnTo>
                      <a:pt x="201439" y="39058"/>
                    </a:lnTo>
                    <a:cubicBezTo>
                      <a:pt x="206211" y="36466"/>
                      <a:pt x="211439" y="34434"/>
                      <a:pt x="217124" y="32961"/>
                    </a:cubicBezTo>
                    <a:cubicBezTo>
                      <a:pt x="222809" y="31488"/>
                      <a:pt x="228508" y="30752"/>
                      <a:pt x="234223" y="30752"/>
                    </a:cubicBezTo>
                    <a:close/>
                    <a:moveTo>
                      <a:pt x="911205" y="30575"/>
                    </a:moveTo>
                    <a:cubicBezTo>
                      <a:pt x="923340" y="30575"/>
                      <a:pt x="932943" y="34566"/>
                      <a:pt x="940012" y="42549"/>
                    </a:cubicBezTo>
                    <a:cubicBezTo>
                      <a:pt x="947081" y="50531"/>
                      <a:pt x="950616" y="61061"/>
                      <a:pt x="950616" y="74140"/>
                    </a:cubicBezTo>
                    <a:lnTo>
                      <a:pt x="950616" y="83418"/>
                    </a:lnTo>
                    <a:lnTo>
                      <a:pt x="883899" y="83418"/>
                    </a:lnTo>
                    <a:cubicBezTo>
                      <a:pt x="884194" y="94788"/>
                      <a:pt x="887066" y="103418"/>
                      <a:pt x="892515" y="109310"/>
                    </a:cubicBezTo>
                    <a:cubicBezTo>
                      <a:pt x="897964" y="115201"/>
                      <a:pt x="905637" y="118146"/>
                      <a:pt x="915535" y="118146"/>
                    </a:cubicBezTo>
                    <a:cubicBezTo>
                      <a:pt x="925962" y="118146"/>
                      <a:pt x="936271" y="115967"/>
                      <a:pt x="946463" y="111607"/>
                    </a:cubicBezTo>
                    <a:lnTo>
                      <a:pt x="946463" y="124685"/>
                    </a:lnTo>
                    <a:cubicBezTo>
                      <a:pt x="941279" y="126924"/>
                      <a:pt x="936374" y="128529"/>
                      <a:pt x="931750" y="129501"/>
                    </a:cubicBezTo>
                    <a:cubicBezTo>
                      <a:pt x="927125" y="130473"/>
                      <a:pt x="921543" y="130959"/>
                      <a:pt x="915004" y="130959"/>
                    </a:cubicBezTo>
                    <a:cubicBezTo>
                      <a:pt x="900689" y="130959"/>
                      <a:pt x="889393" y="126600"/>
                      <a:pt x="881116" y="117881"/>
                    </a:cubicBezTo>
                    <a:cubicBezTo>
                      <a:pt x="872839" y="109162"/>
                      <a:pt x="868700" y="97056"/>
                      <a:pt x="868700" y="81562"/>
                    </a:cubicBezTo>
                    <a:cubicBezTo>
                      <a:pt x="868700" y="65951"/>
                      <a:pt x="872544" y="53550"/>
                      <a:pt x="880232" y="44360"/>
                    </a:cubicBezTo>
                    <a:cubicBezTo>
                      <a:pt x="887920" y="35170"/>
                      <a:pt x="898244" y="30575"/>
                      <a:pt x="911205" y="30575"/>
                    </a:cubicBezTo>
                    <a:close/>
                    <a:moveTo>
                      <a:pt x="842074" y="30575"/>
                    </a:moveTo>
                    <a:cubicBezTo>
                      <a:pt x="846374" y="30575"/>
                      <a:pt x="850233" y="30928"/>
                      <a:pt x="853650" y="31635"/>
                    </a:cubicBezTo>
                    <a:lnTo>
                      <a:pt x="851617" y="45244"/>
                    </a:lnTo>
                    <a:cubicBezTo>
                      <a:pt x="847612" y="44360"/>
                      <a:pt x="844077" y="43918"/>
                      <a:pt x="841013" y="43918"/>
                    </a:cubicBezTo>
                    <a:cubicBezTo>
                      <a:pt x="833178" y="43918"/>
                      <a:pt x="826477" y="47099"/>
                      <a:pt x="820910" y="53462"/>
                    </a:cubicBezTo>
                    <a:cubicBezTo>
                      <a:pt x="815343" y="59824"/>
                      <a:pt x="812559" y="67748"/>
                      <a:pt x="812559" y="77232"/>
                    </a:cubicBezTo>
                    <a:lnTo>
                      <a:pt x="812559" y="129192"/>
                    </a:lnTo>
                    <a:lnTo>
                      <a:pt x="797891" y="129192"/>
                    </a:lnTo>
                    <a:lnTo>
                      <a:pt x="797891" y="32342"/>
                    </a:lnTo>
                    <a:lnTo>
                      <a:pt x="809997" y="32342"/>
                    </a:lnTo>
                    <a:lnTo>
                      <a:pt x="811676" y="50281"/>
                    </a:lnTo>
                    <a:lnTo>
                      <a:pt x="812383" y="50281"/>
                    </a:lnTo>
                    <a:cubicBezTo>
                      <a:pt x="815976" y="43977"/>
                      <a:pt x="820306" y="39117"/>
                      <a:pt x="825373" y="35700"/>
                    </a:cubicBezTo>
                    <a:cubicBezTo>
                      <a:pt x="830439" y="32283"/>
                      <a:pt x="836006" y="30575"/>
                      <a:pt x="842074" y="30575"/>
                    </a:cubicBezTo>
                    <a:close/>
                    <a:moveTo>
                      <a:pt x="732439" y="30575"/>
                    </a:moveTo>
                    <a:cubicBezTo>
                      <a:pt x="745989" y="30575"/>
                      <a:pt x="756755" y="35082"/>
                      <a:pt x="764737" y="44095"/>
                    </a:cubicBezTo>
                    <a:cubicBezTo>
                      <a:pt x="772719" y="53108"/>
                      <a:pt x="776711" y="65303"/>
                      <a:pt x="776711" y="80679"/>
                    </a:cubicBezTo>
                    <a:cubicBezTo>
                      <a:pt x="776711" y="96467"/>
                      <a:pt x="772734" y="108794"/>
                      <a:pt x="764781" y="117660"/>
                    </a:cubicBezTo>
                    <a:cubicBezTo>
                      <a:pt x="756828" y="126526"/>
                      <a:pt x="745841" y="130959"/>
                      <a:pt x="731820" y="130959"/>
                    </a:cubicBezTo>
                    <a:cubicBezTo>
                      <a:pt x="723160" y="130959"/>
                      <a:pt x="715473" y="128927"/>
                      <a:pt x="708757" y="124862"/>
                    </a:cubicBezTo>
                    <a:cubicBezTo>
                      <a:pt x="702041" y="120797"/>
                      <a:pt x="696857" y="114965"/>
                      <a:pt x="693204" y="107365"/>
                    </a:cubicBezTo>
                    <a:cubicBezTo>
                      <a:pt x="689552" y="99766"/>
                      <a:pt x="687725" y="90870"/>
                      <a:pt x="687725" y="80679"/>
                    </a:cubicBezTo>
                    <a:cubicBezTo>
                      <a:pt x="687725" y="64891"/>
                      <a:pt x="691672" y="52593"/>
                      <a:pt x="699567" y="43786"/>
                    </a:cubicBezTo>
                    <a:cubicBezTo>
                      <a:pt x="707461" y="34978"/>
                      <a:pt x="718418" y="30575"/>
                      <a:pt x="732439" y="30575"/>
                    </a:cubicBezTo>
                    <a:close/>
                    <a:moveTo>
                      <a:pt x="565319" y="30575"/>
                    </a:moveTo>
                    <a:cubicBezTo>
                      <a:pt x="580459" y="30575"/>
                      <a:pt x="590356" y="36054"/>
                      <a:pt x="595010" y="47011"/>
                    </a:cubicBezTo>
                    <a:lnTo>
                      <a:pt x="595717" y="47011"/>
                    </a:lnTo>
                    <a:cubicBezTo>
                      <a:pt x="598604" y="41945"/>
                      <a:pt x="602786" y="37939"/>
                      <a:pt x="608265" y="34993"/>
                    </a:cubicBezTo>
                    <a:cubicBezTo>
                      <a:pt x="613744" y="32048"/>
                      <a:pt x="619988" y="30575"/>
                      <a:pt x="626999" y="30575"/>
                    </a:cubicBezTo>
                    <a:cubicBezTo>
                      <a:pt x="637956" y="30575"/>
                      <a:pt x="646160" y="33388"/>
                      <a:pt x="651609" y="39014"/>
                    </a:cubicBezTo>
                    <a:cubicBezTo>
                      <a:pt x="657058" y="44640"/>
                      <a:pt x="659783" y="53639"/>
                      <a:pt x="659783" y="66010"/>
                    </a:cubicBezTo>
                    <a:lnTo>
                      <a:pt x="659783" y="129192"/>
                    </a:lnTo>
                    <a:lnTo>
                      <a:pt x="645114" y="129192"/>
                    </a:lnTo>
                    <a:lnTo>
                      <a:pt x="645114" y="66187"/>
                    </a:lnTo>
                    <a:cubicBezTo>
                      <a:pt x="645114" y="58469"/>
                      <a:pt x="643465" y="52681"/>
                      <a:pt x="640166" y="48823"/>
                    </a:cubicBezTo>
                    <a:cubicBezTo>
                      <a:pt x="636867" y="44964"/>
                      <a:pt x="631741" y="43035"/>
                      <a:pt x="624790" y="43035"/>
                    </a:cubicBezTo>
                    <a:cubicBezTo>
                      <a:pt x="615658" y="43035"/>
                      <a:pt x="608913" y="45656"/>
                      <a:pt x="604554" y="50899"/>
                    </a:cubicBezTo>
                    <a:cubicBezTo>
                      <a:pt x="600194" y="56142"/>
                      <a:pt x="598015" y="64213"/>
                      <a:pt x="598015" y="75112"/>
                    </a:cubicBezTo>
                    <a:lnTo>
                      <a:pt x="598015" y="129192"/>
                    </a:lnTo>
                    <a:lnTo>
                      <a:pt x="583346" y="129192"/>
                    </a:lnTo>
                    <a:lnTo>
                      <a:pt x="583346" y="66187"/>
                    </a:lnTo>
                    <a:cubicBezTo>
                      <a:pt x="583346" y="58469"/>
                      <a:pt x="581696" y="52681"/>
                      <a:pt x="578397" y="48823"/>
                    </a:cubicBezTo>
                    <a:cubicBezTo>
                      <a:pt x="575098" y="44964"/>
                      <a:pt x="569943" y="43035"/>
                      <a:pt x="562933" y="43035"/>
                    </a:cubicBezTo>
                    <a:cubicBezTo>
                      <a:pt x="553743" y="43035"/>
                      <a:pt x="547012" y="45789"/>
                      <a:pt x="542741" y="51297"/>
                    </a:cubicBezTo>
                    <a:cubicBezTo>
                      <a:pt x="538470" y="56805"/>
                      <a:pt x="536335" y="65833"/>
                      <a:pt x="536335" y="78381"/>
                    </a:cubicBezTo>
                    <a:lnTo>
                      <a:pt x="536335" y="129192"/>
                    </a:lnTo>
                    <a:lnTo>
                      <a:pt x="521666" y="129192"/>
                    </a:lnTo>
                    <a:lnTo>
                      <a:pt x="521666" y="32342"/>
                    </a:lnTo>
                    <a:lnTo>
                      <a:pt x="533595" y="32342"/>
                    </a:lnTo>
                    <a:lnTo>
                      <a:pt x="535981" y="45597"/>
                    </a:lnTo>
                    <a:lnTo>
                      <a:pt x="536688" y="45597"/>
                    </a:lnTo>
                    <a:cubicBezTo>
                      <a:pt x="539457" y="40884"/>
                      <a:pt x="543360" y="37202"/>
                      <a:pt x="548397" y="34551"/>
                    </a:cubicBezTo>
                    <a:cubicBezTo>
                      <a:pt x="553434" y="31900"/>
                      <a:pt x="559074" y="30575"/>
                      <a:pt x="565319" y="30575"/>
                    </a:cubicBezTo>
                    <a:close/>
                    <a:moveTo>
                      <a:pt x="424565" y="30575"/>
                    </a:moveTo>
                    <a:cubicBezTo>
                      <a:pt x="436229" y="30575"/>
                      <a:pt x="445007" y="33388"/>
                      <a:pt x="450898" y="39014"/>
                    </a:cubicBezTo>
                    <a:cubicBezTo>
                      <a:pt x="456789" y="44640"/>
                      <a:pt x="459735" y="53639"/>
                      <a:pt x="459735" y="66010"/>
                    </a:cubicBezTo>
                    <a:lnTo>
                      <a:pt x="459735" y="129192"/>
                    </a:lnTo>
                    <a:lnTo>
                      <a:pt x="445066" y="129192"/>
                    </a:lnTo>
                    <a:lnTo>
                      <a:pt x="445066" y="66540"/>
                    </a:lnTo>
                    <a:cubicBezTo>
                      <a:pt x="445066" y="58646"/>
                      <a:pt x="443269" y="52755"/>
                      <a:pt x="439675" y="48867"/>
                    </a:cubicBezTo>
                    <a:cubicBezTo>
                      <a:pt x="436082" y="44979"/>
                      <a:pt x="430456" y="43035"/>
                      <a:pt x="422797" y="43035"/>
                    </a:cubicBezTo>
                    <a:cubicBezTo>
                      <a:pt x="412665" y="43035"/>
                      <a:pt x="405242" y="45774"/>
                      <a:pt x="400529" y="51253"/>
                    </a:cubicBezTo>
                    <a:cubicBezTo>
                      <a:pt x="395816" y="56731"/>
                      <a:pt x="393460" y="65774"/>
                      <a:pt x="393460" y="78381"/>
                    </a:cubicBezTo>
                    <a:lnTo>
                      <a:pt x="393460" y="129192"/>
                    </a:lnTo>
                    <a:lnTo>
                      <a:pt x="378791" y="129192"/>
                    </a:lnTo>
                    <a:lnTo>
                      <a:pt x="378791" y="32342"/>
                    </a:lnTo>
                    <a:lnTo>
                      <a:pt x="390720" y="32342"/>
                    </a:lnTo>
                    <a:lnTo>
                      <a:pt x="393106" y="45597"/>
                    </a:lnTo>
                    <a:lnTo>
                      <a:pt x="393813" y="45597"/>
                    </a:lnTo>
                    <a:cubicBezTo>
                      <a:pt x="396818" y="40825"/>
                      <a:pt x="401030" y="37129"/>
                      <a:pt x="406450" y="34507"/>
                    </a:cubicBezTo>
                    <a:cubicBezTo>
                      <a:pt x="411869" y="31886"/>
                      <a:pt x="417908" y="30575"/>
                      <a:pt x="424565" y="30575"/>
                    </a:cubicBezTo>
                    <a:close/>
                    <a:moveTo>
                      <a:pt x="346774" y="30575"/>
                    </a:moveTo>
                    <a:cubicBezTo>
                      <a:pt x="351075" y="30575"/>
                      <a:pt x="354933" y="30928"/>
                      <a:pt x="358350" y="31635"/>
                    </a:cubicBezTo>
                    <a:lnTo>
                      <a:pt x="356318" y="45244"/>
                    </a:lnTo>
                    <a:cubicBezTo>
                      <a:pt x="352312" y="44360"/>
                      <a:pt x="348777" y="43918"/>
                      <a:pt x="345714" y="43918"/>
                    </a:cubicBezTo>
                    <a:cubicBezTo>
                      <a:pt x="337879" y="43918"/>
                      <a:pt x="331177" y="47099"/>
                      <a:pt x="325610" y="53462"/>
                    </a:cubicBezTo>
                    <a:cubicBezTo>
                      <a:pt x="320043" y="59824"/>
                      <a:pt x="317260" y="67748"/>
                      <a:pt x="317260" y="77232"/>
                    </a:cubicBezTo>
                    <a:lnTo>
                      <a:pt x="317260" y="129192"/>
                    </a:lnTo>
                    <a:lnTo>
                      <a:pt x="302591" y="129192"/>
                    </a:lnTo>
                    <a:lnTo>
                      <a:pt x="302591" y="32342"/>
                    </a:lnTo>
                    <a:lnTo>
                      <a:pt x="314697" y="32342"/>
                    </a:lnTo>
                    <a:lnTo>
                      <a:pt x="316376" y="50281"/>
                    </a:lnTo>
                    <a:lnTo>
                      <a:pt x="317083" y="50281"/>
                    </a:lnTo>
                    <a:cubicBezTo>
                      <a:pt x="320677" y="43977"/>
                      <a:pt x="325006" y="39117"/>
                      <a:pt x="330073" y="35700"/>
                    </a:cubicBezTo>
                    <a:cubicBezTo>
                      <a:pt x="335139" y="32283"/>
                      <a:pt x="340706" y="30575"/>
                      <a:pt x="346774" y="30575"/>
                    </a:cubicBezTo>
                    <a:close/>
                    <a:moveTo>
                      <a:pt x="130155" y="30575"/>
                    </a:moveTo>
                    <a:cubicBezTo>
                      <a:pt x="142290" y="30575"/>
                      <a:pt x="151893" y="34566"/>
                      <a:pt x="158962" y="42549"/>
                    </a:cubicBezTo>
                    <a:cubicBezTo>
                      <a:pt x="166032" y="50531"/>
                      <a:pt x="169566" y="61061"/>
                      <a:pt x="169566" y="74140"/>
                    </a:cubicBezTo>
                    <a:lnTo>
                      <a:pt x="169566" y="83418"/>
                    </a:lnTo>
                    <a:lnTo>
                      <a:pt x="102849" y="83418"/>
                    </a:lnTo>
                    <a:cubicBezTo>
                      <a:pt x="103144" y="94788"/>
                      <a:pt x="106016" y="103418"/>
                      <a:pt x="111465" y="109310"/>
                    </a:cubicBezTo>
                    <a:cubicBezTo>
                      <a:pt x="116915" y="115201"/>
                      <a:pt x="124588" y="118146"/>
                      <a:pt x="134485" y="118146"/>
                    </a:cubicBezTo>
                    <a:cubicBezTo>
                      <a:pt x="144912" y="118146"/>
                      <a:pt x="155221" y="115967"/>
                      <a:pt x="165413" y="111607"/>
                    </a:cubicBezTo>
                    <a:lnTo>
                      <a:pt x="165413" y="124685"/>
                    </a:lnTo>
                    <a:cubicBezTo>
                      <a:pt x="160229" y="126924"/>
                      <a:pt x="155325" y="128529"/>
                      <a:pt x="150700" y="129501"/>
                    </a:cubicBezTo>
                    <a:cubicBezTo>
                      <a:pt x="146076" y="130473"/>
                      <a:pt x="140494" y="130959"/>
                      <a:pt x="133955" y="130959"/>
                    </a:cubicBezTo>
                    <a:cubicBezTo>
                      <a:pt x="119639" y="130959"/>
                      <a:pt x="108343" y="126600"/>
                      <a:pt x="100066" y="117881"/>
                    </a:cubicBezTo>
                    <a:cubicBezTo>
                      <a:pt x="91789" y="109162"/>
                      <a:pt x="87650" y="97056"/>
                      <a:pt x="87650" y="81562"/>
                    </a:cubicBezTo>
                    <a:cubicBezTo>
                      <a:pt x="87650" y="65951"/>
                      <a:pt x="91494" y="53550"/>
                      <a:pt x="99182" y="44360"/>
                    </a:cubicBezTo>
                    <a:cubicBezTo>
                      <a:pt x="106870" y="35170"/>
                      <a:pt x="117194" y="30575"/>
                      <a:pt x="130155" y="30575"/>
                    </a:cubicBezTo>
                    <a:close/>
                    <a:moveTo>
                      <a:pt x="0" y="0"/>
                    </a:moveTo>
                    <a:lnTo>
                      <a:pt x="15022" y="0"/>
                    </a:lnTo>
                    <a:lnTo>
                      <a:pt x="15022" y="115584"/>
                    </a:lnTo>
                    <a:lnTo>
                      <a:pt x="72019" y="115584"/>
                    </a:lnTo>
                    <a:lnTo>
                      <a:pt x="72019" y="129192"/>
                    </a:lnTo>
                    <a:lnTo>
                      <a:pt x="0" y="129192"/>
                    </a:lnTo>
                    <a:close/>
                  </a:path>
                </a:pathLst>
              </a:custGeom>
              <a:solidFill>
                <a:schemeClr val="tx1">
                  <a:lumMod val="65000"/>
                  <a:lumOff val="35000"/>
                </a:schemeClr>
              </a:solidFill>
              <a:ln w="6350">
                <a:solidFill>
                  <a:schemeClr val="tx1">
                    <a:lumMod val="65000"/>
                    <a:lumOff val="3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endParaRPr>
              </a:p>
            </p:txBody>
          </p:sp>
          <p:sp>
            <p:nvSpPr>
              <p:cNvPr id="9" name="Rectangle 8">
                <a:extLst>
                  <a:ext uri="{FF2B5EF4-FFF2-40B4-BE49-F238E27FC236}">
                    <a16:creationId xmlns:a16="http://schemas.microsoft.com/office/drawing/2014/main" id="{02DF37DF-3D2A-47C9-AFAE-C37A8B9091D1}"/>
                  </a:ext>
                </a:extLst>
              </p:cNvPr>
              <p:cNvSpPr/>
              <p:nvPr/>
            </p:nvSpPr>
            <p:spPr>
              <a:xfrm>
                <a:off x="7133773" y="1315941"/>
                <a:ext cx="1886857" cy="400050"/>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11" name="Freeform 41">
              <a:extLst>
                <a:ext uri="{FF2B5EF4-FFF2-40B4-BE49-F238E27FC236}">
                  <a16:creationId xmlns:a16="http://schemas.microsoft.com/office/drawing/2014/main" id="{6FBCB705-13B4-4BE8-AFF8-EB525AEAF335}"/>
                </a:ext>
              </a:extLst>
            </p:cNvPr>
            <p:cNvSpPr>
              <a:spLocks/>
            </p:cNvSpPr>
            <p:nvPr/>
          </p:nvSpPr>
          <p:spPr bwMode="auto">
            <a:xfrm>
              <a:off x="5620214" y="3223039"/>
              <a:ext cx="73754" cy="156430"/>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A1B40BA0-B514-4D1E-BC5C-2E4468BC1097}"/>
                </a:ext>
              </a:extLst>
            </p:cNvPr>
            <p:cNvSpPr>
              <a:spLocks noChangeAspect="1" noEditPoints="1"/>
            </p:cNvSpPr>
            <p:nvPr/>
          </p:nvSpPr>
          <p:spPr bwMode="auto">
            <a:xfrm>
              <a:off x="5579534" y="3764518"/>
              <a:ext cx="155114" cy="155114"/>
            </a:xfrm>
            <a:custGeom>
              <a:avLst/>
              <a:gdLst>
                <a:gd name="T0" fmla="*/ 142 w 202"/>
                <a:gd name="T1" fmla="*/ 19 h 202"/>
                <a:gd name="T2" fmla="*/ 172 w 202"/>
                <a:gd name="T3" fmla="*/ 30 h 202"/>
                <a:gd name="T4" fmla="*/ 183 w 202"/>
                <a:gd name="T5" fmla="*/ 60 h 202"/>
                <a:gd name="T6" fmla="*/ 183 w 202"/>
                <a:gd name="T7" fmla="*/ 142 h 202"/>
                <a:gd name="T8" fmla="*/ 172 w 202"/>
                <a:gd name="T9" fmla="*/ 172 h 202"/>
                <a:gd name="T10" fmla="*/ 142 w 202"/>
                <a:gd name="T11" fmla="*/ 183 h 202"/>
                <a:gd name="T12" fmla="*/ 60 w 202"/>
                <a:gd name="T13" fmla="*/ 183 h 202"/>
                <a:gd name="T14" fmla="*/ 30 w 202"/>
                <a:gd name="T15" fmla="*/ 172 h 202"/>
                <a:gd name="T16" fmla="*/ 19 w 202"/>
                <a:gd name="T17" fmla="*/ 142 h 202"/>
                <a:gd name="T18" fmla="*/ 19 w 202"/>
                <a:gd name="T19" fmla="*/ 60 h 202"/>
                <a:gd name="T20" fmla="*/ 30 w 202"/>
                <a:gd name="T21" fmla="*/ 30 h 202"/>
                <a:gd name="T22" fmla="*/ 60 w 202"/>
                <a:gd name="T23" fmla="*/ 19 h 202"/>
                <a:gd name="T24" fmla="*/ 101 w 202"/>
                <a:gd name="T25" fmla="*/ 0 h 202"/>
                <a:gd name="T26" fmla="*/ 35 w 202"/>
                <a:gd name="T27" fmla="*/ 6 h 202"/>
                <a:gd name="T28" fmla="*/ 5 w 202"/>
                <a:gd name="T29" fmla="*/ 35 h 202"/>
                <a:gd name="T30" fmla="*/ 0 w 202"/>
                <a:gd name="T31" fmla="*/ 101 h 202"/>
                <a:gd name="T32" fmla="*/ 5 w 202"/>
                <a:gd name="T33" fmla="*/ 167 h 202"/>
                <a:gd name="T34" fmla="*/ 35 w 202"/>
                <a:gd name="T35" fmla="*/ 197 h 202"/>
                <a:gd name="T36" fmla="*/ 101 w 202"/>
                <a:gd name="T37" fmla="*/ 202 h 202"/>
                <a:gd name="T38" fmla="*/ 167 w 202"/>
                <a:gd name="T39" fmla="*/ 197 h 202"/>
                <a:gd name="T40" fmla="*/ 196 w 202"/>
                <a:gd name="T41" fmla="*/ 167 h 202"/>
                <a:gd name="T42" fmla="*/ 202 w 202"/>
                <a:gd name="T43" fmla="*/ 101 h 202"/>
                <a:gd name="T44" fmla="*/ 196 w 202"/>
                <a:gd name="T45" fmla="*/ 35 h 202"/>
                <a:gd name="T46" fmla="*/ 167 w 202"/>
                <a:gd name="T47" fmla="*/ 6 h 202"/>
                <a:gd name="T48" fmla="*/ 101 w 202"/>
                <a:gd name="T49" fmla="*/ 0 h 202"/>
                <a:gd name="T50" fmla="*/ 49 w 202"/>
                <a:gd name="T51" fmla="*/ 101 h 202"/>
                <a:gd name="T52" fmla="*/ 153 w 202"/>
                <a:gd name="T53" fmla="*/ 101 h 202"/>
                <a:gd name="T54" fmla="*/ 101 w 202"/>
                <a:gd name="T55" fmla="*/ 135 h 202"/>
                <a:gd name="T56" fmla="*/ 101 w 202"/>
                <a:gd name="T57" fmla="*/ 68 h 202"/>
                <a:gd name="T58" fmla="*/ 101 w 202"/>
                <a:gd name="T59" fmla="*/ 135 h 202"/>
                <a:gd name="T60" fmla="*/ 155 w 202"/>
                <a:gd name="T61" fmla="*/ 59 h 202"/>
                <a:gd name="T62" fmla="*/ 155 w 202"/>
                <a:gd name="T63" fmla="*/ 3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202">
                  <a:moveTo>
                    <a:pt x="101" y="18"/>
                  </a:moveTo>
                  <a:cubicBezTo>
                    <a:pt x="128" y="18"/>
                    <a:pt x="131" y="19"/>
                    <a:pt x="142" y="19"/>
                  </a:cubicBezTo>
                  <a:cubicBezTo>
                    <a:pt x="151" y="20"/>
                    <a:pt x="157" y="21"/>
                    <a:pt x="160" y="23"/>
                  </a:cubicBezTo>
                  <a:cubicBezTo>
                    <a:pt x="165" y="24"/>
                    <a:pt x="168" y="27"/>
                    <a:pt x="172" y="30"/>
                  </a:cubicBezTo>
                  <a:cubicBezTo>
                    <a:pt x="175" y="34"/>
                    <a:pt x="178" y="37"/>
                    <a:pt x="180" y="42"/>
                  </a:cubicBezTo>
                  <a:cubicBezTo>
                    <a:pt x="181" y="45"/>
                    <a:pt x="183" y="51"/>
                    <a:pt x="183" y="60"/>
                  </a:cubicBezTo>
                  <a:cubicBezTo>
                    <a:pt x="183" y="71"/>
                    <a:pt x="184" y="74"/>
                    <a:pt x="184" y="101"/>
                  </a:cubicBezTo>
                  <a:cubicBezTo>
                    <a:pt x="184" y="128"/>
                    <a:pt x="183" y="131"/>
                    <a:pt x="183" y="142"/>
                  </a:cubicBezTo>
                  <a:cubicBezTo>
                    <a:pt x="183" y="152"/>
                    <a:pt x="181" y="157"/>
                    <a:pt x="180" y="161"/>
                  </a:cubicBezTo>
                  <a:cubicBezTo>
                    <a:pt x="178" y="165"/>
                    <a:pt x="175" y="169"/>
                    <a:pt x="172" y="172"/>
                  </a:cubicBezTo>
                  <a:cubicBezTo>
                    <a:pt x="168" y="176"/>
                    <a:pt x="165" y="178"/>
                    <a:pt x="160" y="180"/>
                  </a:cubicBezTo>
                  <a:cubicBezTo>
                    <a:pt x="157" y="181"/>
                    <a:pt x="151" y="183"/>
                    <a:pt x="142" y="183"/>
                  </a:cubicBezTo>
                  <a:cubicBezTo>
                    <a:pt x="131" y="184"/>
                    <a:pt x="128" y="184"/>
                    <a:pt x="101" y="184"/>
                  </a:cubicBezTo>
                  <a:cubicBezTo>
                    <a:pt x="74" y="184"/>
                    <a:pt x="71" y="184"/>
                    <a:pt x="60" y="183"/>
                  </a:cubicBezTo>
                  <a:cubicBezTo>
                    <a:pt x="50" y="183"/>
                    <a:pt x="45" y="181"/>
                    <a:pt x="41" y="180"/>
                  </a:cubicBezTo>
                  <a:cubicBezTo>
                    <a:pt x="37" y="178"/>
                    <a:pt x="33" y="176"/>
                    <a:pt x="30" y="172"/>
                  </a:cubicBezTo>
                  <a:cubicBezTo>
                    <a:pt x="26" y="169"/>
                    <a:pt x="24" y="165"/>
                    <a:pt x="22" y="161"/>
                  </a:cubicBezTo>
                  <a:cubicBezTo>
                    <a:pt x="21" y="157"/>
                    <a:pt x="19" y="152"/>
                    <a:pt x="19" y="142"/>
                  </a:cubicBezTo>
                  <a:cubicBezTo>
                    <a:pt x="18" y="131"/>
                    <a:pt x="18" y="128"/>
                    <a:pt x="18" y="101"/>
                  </a:cubicBezTo>
                  <a:cubicBezTo>
                    <a:pt x="18" y="74"/>
                    <a:pt x="18" y="71"/>
                    <a:pt x="19" y="60"/>
                  </a:cubicBezTo>
                  <a:cubicBezTo>
                    <a:pt x="19" y="51"/>
                    <a:pt x="21" y="45"/>
                    <a:pt x="22" y="42"/>
                  </a:cubicBezTo>
                  <a:cubicBezTo>
                    <a:pt x="24" y="37"/>
                    <a:pt x="26" y="34"/>
                    <a:pt x="30" y="30"/>
                  </a:cubicBezTo>
                  <a:cubicBezTo>
                    <a:pt x="33" y="27"/>
                    <a:pt x="37" y="24"/>
                    <a:pt x="41" y="23"/>
                  </a:cubicBezTo>
                  <a:cubicBezTo>
                    <a:pt x="45" y="21"/>
                    <a:pt x="50" y="20"/>
                    <a:pt x="60" y="19"/>
                  </a:cubicBezTo>
                  <a:cubicBezTo>
                    <a:pt x="71" y="19"/>
                    <a:pt x="74" y="18"/>
                    <a:pt x="101" y="18"/>
                  </a:cubicBezTo>
                  <a:moveTo>
                    <a:pt x="101" y="0"/>
                  </a:moveTo>
                  <a:cubicBezTo>
                    <a:pt x="73" y="0"/>
                    <a:pt x="70" y="0"/>
                    <a:pt x="59" y="1"/>
                  </a:cubicBezTo>
                  <a:cubicBezTo>
                    <a:pt x="48" y="1"/>
                    <a:pt x="41" y="3"/>
                    <a:pt x="35" y="6"/>
                  </a:cubicBezTo>
                  <a:cubicBezTo>
                    <a:pt x="28" y="8"/>
                    <a:pt x="22" y="12"/>
                    <a:pt x="17" y="17"/>
                  </a:cubicBezTo>
                  <a:cubicBezTo>
                    <a:pt x="11" y="23"/>
                    <a:pt x="8" y="28"/>
                    <a:pt x="5" y="35"/>
                  </a:cubicBezTo>
                  <a:cubicBezTo>
                    <a:pt x="3" y="42"/>
                    <a:pt x="1" y="49"/>
                    <a:pt x="1" y="60"/>
                  </a:cubicBezTo>
                  <a:cubicBezTo>
                    <a:pt x="0" y="70"/>
                    <a:pt x="0" y="74"/>
                    <a:pt x="0" y="101"/>
                  </a:cubicBezTo>
                  <a:cubicBezTo>
                    <a:pt x="0" y="129"/>
                    <a:pt x="0" y="132"/>
                    <a:pt x="1" y="143"/>
                  </a:cubicBezTo>
                  <a:cubicBezTo>
                    <a:pt x="1" y="154"/>
                    <a:pt x="3" y="161"/>
                    <a:pt x="5" y="167"/>
                  </a:cubicBezTo>
                  <a:cubicBezTo>
                    <a:pt x="8" y="174"/>
                    <a:pt x="11" y="180"/>
                    <a:pt x="17" y="185"/>
                  </a:cubicBezTo>
                  <a:cubicBezTo>
                    <a:pt x="22" y="191"/>
                    <a:pt x="28" y="194"/>
                    <a:pt x="35" y="197"/>
                  </a:cubicBezTo>
                  <a:cubicBezTo>
                    <a:pt x="41" y="199"/>
                    <a:pt x="48" y="201"/>
                    <a:pt x="59" y="202"/>
                  </a:cubicBezTo>
                  <a:cubicBezTo>
                    <a:pt x="70" y="202"/>
                    <a:pt x="73" y="202"/>
                    <a:pt x="101" y="202"/>
                  </a:cubicBezTo>
                  <a:cubicBezTo>
                    <a:pt x="128" y="202"/>
                    <a:pt x="132" y="202"/>
                    <a:pt x="142" y="202"/>
                  </a:cubicBezTo>
                  <a:cubicBezTo>
                    <a:pt x="153" y="201"/>
                    <a:pt x="161" y="199"/>
                    <a:pt x="167" y="197"/>
                  </a:cubicBezTo>
                  <a:cubicBezTo>
                    <a:pt x="174" y="194"/>
                    <a:pt x="179" y="191"/>
                    <a:pt x="185" y="185"/>
                  </a:cubicBezTo>
                  <a:cubicBezTo>
                    <a:pt x="190" y="180"/>
                    <a:pt x="194" y="174"/>
                    <a:pt x="196" y="167"/>
                  </a:cubicBezTo>
                  <a:cubicBezTo>
                    <a:pt x="199" y="161"/>
                    <a:pt x="201" y="154"/>
                    <a:pt x="201" y="143"/>
                  </a:cubicBezTo>
                  <a:cubicBezTo>
                    <a:pt x="202" y="132"/>
                    <a:pt x="202" y="129"/>
                    <a:pt x="202" y="101"/>
                  </a:cubicBezTo>
                  <a:cubicBezTo>
                    <a:pt x="202" y="74"/>
                    <a:pt x="202" y="70"/>
                    <a:pt x="201" y="60"/>
                  </a:cubicBezTo>
                  <a:cubicBezTo>
                    <a:pt x="201" y="49"/>
                    <a:pt x="199" y="42"/>
                    <a:pt x="196" y="35"/>
                  </a:cubicBezTo>
                  <a:cubicBezTo>
                    <a:pt x="194" y="28"/>
                    <a:pt x="190" y="23"/>
                    <a:pt x="185" y="17"/>
                  </a:cubicBezTo>
                  <a:cubicBezTo>
                    <a:pt x="179" y="12"/>
                    <a:pt x="174" y="8"/>
                    <a:pt x="167" y="6"/>
                  </a:cubicBezTo>
                  <a:cubicBezTo>
                    <a:pt x="161" y="3"/>
                    <a:pt x="153" y="1"/>
                    <a:pt x="142" y="1"/>
                  </a:cubicBezTo>
                  <a:cubicBezTo>
                    <a:pt x="132" y="0"/>
                    <a:pt x="128" y="0"/>
                    <a:pt x="101" y="0"/>
                  </a:cubicBezTo>
                  <a:close/>
                  <a:moveTo>
                    <a:pt x="101" y="49"/>
                  </a:moveTo>
                  <a:cubicBezTo>
                    <a:pt x="72" y="49"/>
                    <a:pt x="49" y="73"/>
                    <a:pt x="49" y="101"/>
                  </a:cubicBezTo>
                  <a:cubicBezTo>
                    <a:pt x="49" y="130"/>
                    <a:pt x="72" y="153"/>
                    <a:pt x="101" y="153"/>
                  </a:cubicBezTo>
                  <a:cubicBezTo>
                    <a:pt x="129" y="153"/>
                    <a:pt x="153" y="130"/>
                    <a:pt x="153" y="101"/>
                  </a:cubicBezTo>
                  <a:cubicBezTo>
                    <a:pt x="153" y="73"/>
                    <a:pt x="129" y="49"/>
                    <a:pt x="101" y="49"/>
                  </a:cubicBezTo>
                  <a:close/>
                  <a:moveTo>
                    <a:pt x="101" y="135"/>
                  </a:moveTo>
                  <a:cubicBezTo>
                    <a:pt x="82" y="135"/>
                    <a:pt x="67" y="120"/>
                    <a:pt x="67" y="101"/>
                  </a:cubicBezTo>
                  <a:cubicBezTo>
                    <a:pt x="67" y="83"/>
                    <a:pt x="82" y="68"/>
                    <a:pt x="101" y="68"/>
                  </a:cubicBezTo>
                  <a:cubicBezTo>
                    <a:pt x="119" y="68"/>
                    <a:pt x="134" y="83"/>
                    <a:pt x="134" y="101"/>
                  </a:cubicBezTo>
                  <a:cubicBezTo>
                    <a:pt x="134" y="120"/>
                    <a:pt x="119" y="135"/>
                    <a:pt x="101" y="135"/>
                  </a:cubicBezTo>
                  <a:close/>
                  <a:moveTo>
                    <a:pt x="167" y="47"/>
                  </a:moveTo>
                  <a:cubicBezTo>
                    <a:pt x="167" y="54"/>
                    <a:pt x="161" y="59"/>
                    <a:pt x="155" y="59"/>
                  </a:cubicBezTo>
                  <a:cubicBezTo>
                    <a:pt x="148" y="59"/>
                    <a:pt x="143" y="54"/>
                    <a:pt x="143" y="47"/>
                  </a:cubicBezTo>
                  <a:cubicBezTo>
                    <a:pt x="143" y="41"/>
                    <a:pt x="148" y="35"/>
                    <a:pt x="155" y="35"/>
                  </a:cubicBezTo>
                  <a:cubicBezTo>
                    <a:pt x="161" y="35"/>
                    <a:pt x="167" y="41"/>
                    <a:pt x="167" y="47"/>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75914E7A-91A3-40A5-B37A-D721269B4205}"/>
                </a:ext>
              </a:extLst>
            </p:cNvPr>
            <p:cNvSpPr/>
            <p:nvPr/>
          </p:nvSpPr>
          <p:spPr>
            <a:xfrm flipH="1">
              <a:off x="5885036" y="3167904"/>
              <a:ext cx="1192955"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Joana Alexa</a:t>
              </a:r>
              <a:endParaRPr lang="en-US" sz="1400" dirty="0">
                <a:solidFill>
                  <a:schemeClr val="tx1">
                    <a:lumMod val="65000"/>
                    <a:lumOff val="35000"/>
                  </a:schemeClr>
                </a:solidFill>
                <a:latin typeface="+mj-lt"/>
                <a:cs typeface="Poppins Medium" panose="00000600000000000000" pitchFamily="50" charset="0"/>
              </a:endParaRPr>
            </a:p>
          </p:txBody>
        </p:sp>
        <p:sp>
          <p:nvSpPr>
            <p:cNvPr id="15" name="Rectangle 14">
              <a:extLst>
                <a:ext uri="{FF2B5EF4-FFF2-40B4-BE49-F238E27FC236}">
                  <a16:creationId xmlns:a16="http://schemas.microsoft.com/office/drawing/2014/main" id="{BD53AC78-1C4A-49D1-9E0F-D364DD706C9A}"/>
                </a:ext>
              </a:extLst>
            </p:cNvPr>
            <p:cNvSpPr/>
            <p:nvPr/>
          </p:nvSpPr>
          <p:spPr>
            <a:xfrm flipH="1">
              <a:off x="5885036" y="3708661"/>
              <a:ext cx="1156086" cy="307777"/>
            </a:xfrm>
            <a:prstGeom prst="rect">
              <a:avLst/>
            </a:prstGeom>
          </p:spPr>
          <p:txBody>
            <a:bodyPr wrap="none">
              <a:spAutoFit/>
            </a:bodyPr>
            <a:lstStyle/>
            <a:p>
              <a:r>
                <a:rPr lang="en-US" sz="1400">
                  <a:solidFill>
                    <a:schemeClr val="tx1">
                      <a:lumMod val="65000"/>
                      <a:lumOff val="35000"/>
                    </a:schemeClr>
                  </a:solidFill>
                  <a:latin typeface="+mj-lt"/>
                  <a:cs typeface="Poppins Medium" panose="00000600000000000000" pitchFamily="50" charset="0"/>
                </a:rPr>
                <a:t>@joanaalex</a:t>
              </a:r>
              <a:endParaRPr lang="en-US" sz="1400" dirty="0">
                <a:solidFill>
                  <a:schemeClr val="tx1">
                    <a:lumMod val="65000"/>
                    <a:lumOff val="35000"/>
                  </a:schemeClr>
                </a:solidFill>
                <a:latin typeface="+mj-lt"/>
                <a:cs typeface="Poppins Medium" panose="00000600000000000000" pitchFamily="50" charset="0"/>
              </a:endParaRPr>
            </a:p>
          </p:txBody>
        </p:sp>
        <p:sp>
          <p:nvSpPr>
            <p:cNvPr id="18" name="Rectangle 17">
              <a:extLst>
                <a:ext uri="{FF2B5EF4-FFF2-40B4-BE49-F238E27FC236}">
                  <a16:creationId xmlns:a16="http://schemas.microsoft.com/office/drawing/2014/main" id="{1F20400C-AB08-42BA-9C87-EE926162E23E}"/>
                </a:ext>
              </a:extLst>
            </p:cNvPr>
            <p:cNvSpPr/>
            <p:nvPr/>
          </p:nvSpPr>
          <p:spPr>
            <a:xfrm flipH="1">
              <a:off x="8197089" y="3167904"/>
              <a:ext cx="1808508" cy="307777"/>
            </a:xfrm>
            <a:prstGeom prst="rect">
              <a:avLst/>
            </a:prstGeom>
          </p:spPr>
          <p:txBody>
            <a:bodyPr wrap="none">
              <a:spAutoFit/>
            </a:bodyPr>
            <a:lstStyle/>
            <a:p>
              <a:r>
                <a:rPr lang="en-US" sz="1400" dirty="0">
                  <a:solidFill>
                    <a:schemeClr val="tx1">
                      <a:lumMod val="65000"/>
                      <a:lumOff val="35000"/>
                    </a:schemeClr>
                  </a:solidFill>
                  <a:latin typeface="+mj-lt"/>
                  <a:cs typeface="Poppins Medium" panose="00000600000000000000" pitchFamily="50" charset="0"/>
                </a:rPr>
                <a:t>St. </a:t>
              </a:r>
              <a:r>
                <a:rPr lang="en-US" sz="1400" dirty="0" err="1">
                  <a:solidFill>
                    <a:schemeClr val="tx1">
                      <a:lumMod val="65000"/>
                      <a:lumOff val="35000"/>
                    </a:schemeClr>
                  </a:solidFill>
                  <a:latin typeface="+mj-lt"/>
                  <a:cs typeface="Poppins Medium" panose="00000600000000000000" pitchFamily="50" charset="0"/>
                </a:rPr>
                <a:t>Peternburg,USA</a:t>
              </a:r>
              <a:endParaRPr lang="en-US" sz="1400" dirty="0">
                <a:solidFill>
                  <a:schemeClr val="tx1">
                    <a:lumMod val="65000"/>
                    <a:lumOff val="35000"/>
                  </a:schemeClr>
                </a:solidFill>
                <a:latin typeface="+mj-lt"/>
                <a:cs typeface="Poppins Medium" panose="00000600000000000000" pitchFamily="50" charset="0"/>
              </a:endParaRPr>
            </a:p>
          </p:txBody>
        </p:sp>
        <p:sp>
          <p:nvSpPr>
            <p:cNvPr id="19" name="Rectangle 18">
              <a:extLst>
                <a:ext uri="{FF2B5EF4-FFF2-40B4-BE49-F238E27FC236}">
                  <a16:creationId xmlns:a16="http://schemas.microsoft.com/office/drawing/2014/main" id="{95B61C60-8AE8-4F11-9163-220A75949AC2}"/>
                </a:ext>
              </a:extLst>
            </p:cNvPr>
            <p:cNvSpPr/>
            <p:nvPr/>
          </p:nvSpPr>
          <p:spPr>
            <a:xfrm flipH="1">
              <a:off x="8197089" y="3708661"/>
              <a:ext cx="1353256" cy="307777"/>
            </a:xfrm>
            <a:prstGeom prst="rect">
              <a:avLst/>
            </a:prstGeom>
          </p:spPr>
          <p:txBody>
            <a:bodyPr wrap="none">
              <a:spAutoFit/>
            </a:bodyPr>
            <a:lstStyle/>
            <a:p>
              <a:r>
                <a:rPr lang="en-US" sz="1400" dirty="0">
                  <a:solidFill>
                    <a:schemeClr val="tx1">
                      <a:lumMod val="65000"/>
                      <a:lumOff val="35000"/>
                    </a:schemeClr>
                  </a:solidFill>
                  <a:latin typeface="+mj-lt"/>
                  <a:cs typeface="Poppins Medium" panose="00000600000000000000" pitchFamily="50" charset="0"/>
                </a:rPr>
                <a:t>+61 2435 2654</a:t>
              </a:r>
            </a:p>
          </p:txBody>
        </p:sp>
        <p:sp>
          <p:nvSpPr>
            <p:cNvPr id="30" name="Freeform: Shape 29">
              <a:extLst>
                <a:ext uri="{FF2B5EF4-FFF2-40B4-BE49-F238E27FC236}">
                  <a16:creationId xmlns:a16="http://schemas.microsoft.com/office/drawing/2014/main" id="{F9FA5757-6D11-46A2-9768-E9335944ED65}"/>
                </a:ext>
              </a:extLst>
            </p:cNvPr>
            <p:cNvSpPr>
              <a:spLocks/>
            </p:cNvSpPr>
            <p:nvPr/>
          </p:nvSpPr>
          <p:spPr bwMode="auto">
            <a:xfrm flipH="1">
              <a:off x="7882538" y="3761051"/>
              <a:ext cx="175228" cy="171466"/>
            </a:xfrm>
            <a:custGeom>
              <a:avLst/>
              <a:gdLst>
                <a:gd name="connsiteX0" fmla="*/ 134880 w 175228"/>
                <a:gd name="connsiteY0" fmla="*/ 106055 h 171466"/>
                <a:gd name="connsiteX1" fmla="*/ 123876 w 175228"/>
                <a:gd name="connsiteY1" fmla="*/ 113775 h 171466"/>
                <a:gd name="connsiteX2" fmla="*/ 121496 w 175228"/>
                <a:gd name="connsiteY2" fmla="*/ 119389 h 171466"/>
                <a:gd name="connsiteX3" fmla="*/ 173048 w 175228"/>
                <a:gd name="connsiteY3" fmla="*/ 144252 h 171466"/>
                <a:gd name="connsiteX4" fmla="*/ 154807 w 175228"/>
                <a:gd name="connsiteY4" fmla="*/ 112171 h 171466"/>
                <a:gd name="connsiteX5" fmla="*/ 134880 w 175228"/>
                <a:gd name="connsiteY5" fmla="*/ 106055 h 171466"/>
                <a:gd name="connsiteX6" fmla="*/ 20169 w 175228"/>
                <a:gd name="connsiteY6" fmla="*/ 8341 h 171466"/>
                <a:gd name="connsiteX7" fmla="*/ 19372 w 175228"/>
                <a:gd name="connsiteY7" fmla="*/ 8341 h 171466"/>
                <a:gd name="connsiteX8" fmla="*/ 243 w 175228"/>
                <a:gd name="connsiteY8" fmla="*/ 44314 h 171466"/>
                <a:gd name="connsiteX9" fmla="*/ 34515 w 175228"/>
                <a:gd name="connsiteY9" fmla="*/ 95476 h 171466"/>
                <a:gd name="connsiteX10" fmla="*/ 94292 w 175228"/>
                <a:gd name="connsiteY10" fmla="*/ 150635 h 171466"/>
                <a:gd name="connsiteX11" fmla="*/ 134142 w 175228"/>
                <a:gd name="connsiteY11" fmla="*/ 171420 h 171466"/>
                <a:gd name="connsiteX12" fmla="*/ 167617 w 175228"/>
                <a:gd name="connsiteY12" fmla="*/ 151435 h 171466"/>
                <a:gd name="connsiteX13" fmla="*/ 117405 w 175228"/>
                <a:gd name="connsiteY13" fmla="*/ 127452 h 171466"/>
                <a:gd name="connsiteX14" fmla="*/ 116608 w 175228"/>
                <a:gd name="connsiteY14" fmla="*/ 127452 h 171466"/>
                <a:gd name="connsiteX15" fmla="*/ 106247 w 175228"/>
                <a:gd name="connsiteY15" fmla="*/ 130650 h 171466"/>
                <a:gd name="connsiteX16" fmla="*/ 44079 w 175228"/>
                <a:gd name="connsiteY16" fmla="*/ 73093 h 171466"/>
                <a:gd name="connsiteX17" fmla="*/ 45673 w 175228"/>
                <a:gd name="connsiteY17" fmla="*/ 59503 h 171466"/>
                <a:gd name="connsiteX18" fmla="*/ 45673 w 175228"/>
                <a:gd name="connsiteY18" fmla="*/ 58704 h 171466"/>
                <a:gd name="connsiteX19" fmla="*/ 20966 w 175228"/>
                <a:gd name="connsiteY19" fmla="*/ 9141 h 171466"/>
                <a:gd name="connsiteX20" fmla="*/ 20169 w 175228"/>
                <a:gd name="connsiteY20" fmla="*/ 9141 h 171466"/>
                <a:gd name="connsiteX21" fmla="*/ 20169 w 175228"/>
                <a:gd name="connsiteY21" fmla="*/ 8341 h 171466"/>
                <a:gd name="connsiteX22" fmla="*/ 42394 w 175228"/>
                <a:gd name="connsiteY22" fmla="*/ 0 h 171466"/>
                <a:gd name="connsiteX23" fmla="*/ 27291 w 175228"/>
                <a:gd name="connsiteY23" fmla="*/ 3186 h 171466"/>
                <a:gd name="connsiteX24" fmla="*/ 27291 w 175228"/>
                <a:gd name="connsiteY24" fmla="*/ 3982 h 171466"/>
                <a:gd name="connsiteX25" fmla="*/ 28086 w 175228"/>
                <a:gd name="connsiteY25" fmla="*/ 3982 h 171466"/>
                <a:gd name="connsiteX26" fmla="*/ 52727 w 175228"/>
                <a:gd name="connsiteY26" fmla="*/ 54157 h 171466"/>
                <a:gd name="connsiteX27" fmla="*/ 53522 w 175228"/>
                <a:gd name="connsiteY27" fmla="*/ 54157 h 171466"/>
                <a:gd name="connsiteX28" fmla="*/ 53522 w 175228"/>
                <a:gd name="connsiteY28" fmla="*/ 54953 h 171466"/>
                <a:gd name="connsiteX29" fmla="*/ 65445 w 175228"/>
                <a:gd name="connsiteY29" fmla="*/ 43007 h 171466"/>
                <a:gd name="connsiteX30" fmla="*/ 42394 w 175228"/>
                <a:gd name="connsiteY30" fmla="*/ 0 h 17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5228" h="171466">
                  <a:moveTo>
                    <a:pt x="134880" y="106055"/>
                  </a:moveTo>
                  <a:cubicBezTo>
                    <a:pt x="130022" y="105955"/>
                    <a:pt x="126651" y="108160"/>
                    <a:pt x="123876" y="113775"/>
                  </a:cubicBezTo>
                  <a:cubicBezTo>
                    <a:pt x="123876" y="113775"/>
                    <a:pt x="122289" y="117785"/>
                    <a:pt x="121496" y="119389"/>
                  </a:cubicBezTo>
                  <a:cubicBezTo>
                    <a:pt x="151634" y="122597"/>
                    <a:pt x="170669" y="141846"/>
                    <a:pt x="173048" y="144252"/>
                  </a:cubicBezTo>
                  <a:cubicBezTo>
                    <a:pt x="179393" y="133024"/>
                    <a:pt x="171462" y="119389"/>
                    <a:pt x="154807" y="112171"/>
                  </a:cubicBezTo>
                  <a:cubicBezTo>
                    <a:pt x="146082" y="108561"/>
                    <a:pt x="139738" y="106155"/>
                    <a:pt x="134880" y="106055"/>
                  </a:cubicBezTo>
                  <a:close/>
                  <a:moveTo>
                    <a:pt x="20169" y="8341"/>
                  </a:moveTo>
                  <a:cubicBezTo>
                    <a:pt x="19372" y="8341"/>
                    <a:pt x="19372" y="8341"/>
                    <a:pt x="19372" y="8341"/>
                  </a:cubicBezTo>
                  <a:cubicBezTo>
                    <a:pt x="13793" y="13937"/>
                    <a:pt x="-2148" y="32323"/>
                    <a:pt x="243" y="44314"/>
                  </a:cubicBezTo>
                  <a:cubicBezTo>
                    <a:pt x="3431" y="57105"/>
                    <a:pt x="26545" y="87482"/>
                    <a:pt x="34515" y="95476"/>
                  </a:cubicBezTo>
                  <a:cubicBezTo>
                    <a:pt x="42485" y="104270"/>
                    <a:pt x="67193" y="133048"/>
                    <a:pt x="94292" y="150635"/>
                  </a:cubicBezTo>
                  <a:cubicBezTo>
                    <a:pt x="94292" y="150635"/>
                    <a:pt x="125375" y="171420"/>
                    <a:pt x="134142" y="171420"/>
                  </a:cubicBezTo>
                  <a:cubicBezTo>
                    <a:pt x="142113" y="172219"/>
                    <a:pt x="159647" y="162626"/>
                    <a:pt x="167617" y="151435"/>
                  </a:cubicBezTo>
                  <a:cubicBezTo>
                    <a:pt x="167617" y="151435"/>
                    <a:pt x="148489" y="130650"/>
                    <a:pt x="117405" y="127452"/>
                  </a:cubicBezTo>
                  <a:cubicBezTo>
                    <a:pt x="117405" y="127452"/>
                    <a:pt x="116608" y="127452"/>
                    <a:pt x="116608" y="127452"/>
                  </a:cubicBezTo>
                  <a:cubicBezTo>
                    <a:pt x="115811" y="129851"/>
                    <a:pt x="111029" y="133048"/>
                    <a:pt x="106247" y="130650"/>
                  </a:cubicBezTo>
                  <a:cubicBezTo>
                    <a:pt x="100668" y="128252"/>
                    <a:pt x="54441" y="89880"/>
                    <a:pt x="44079" y="73093"/>
                  </a:cubicBezTo>
                  <a:cubicBezTo>
                    <a:pt x="44079" y="73093"/>
                    <a:pt x="40094" y="62701"/>
                    <a:pt x="45673" y="59503"/>
                  </a:cubicBezTo>
                  <a:cubicBezTo>
                    <a:pt x="45673" y="59503"/>
                    <a:pt x="45673" y="59503"/>
                    <a:pt x="45673" y="58704"/>
                  </a:cubicBezTo>
                  <a:cubicBezTo>
                    <a:pt x="45673" y="57904"/>
                    <a:pt x="37703" y="21931"/>
                    <a:pt x="20966" y="9141"/>
                  </a:cubicBezTo>
                  <a:cubicBezTo>
                    <a:pt x="20966" y="9141"/>
                    <a:pt x="20966" y="9141"/>
                    <a:pt x="20169" y="9141"/>
                  </a:cubicBezTo>
                  <a:cubicBezTo>
                    <a:pt x="20169" y="9141"/>
                    <a:pt x="20169" y="9141"/>
                    <a:pt x="20169" y="8341"/>
                  </a:cubicBezTo>
                  <a:close/>
                  <a:moveTo>
                    <a:pt x="42394" y="0"/>
                  </a:moveTo>
                  <a:cubicBezTo>
                    <a:pt x="42394" y="0"/>
                    <a:pt x="31266" y="796"/>
                    <a:pt x="27291" y="3186"/>
                  </a:cubicBezTo>
                  <a:cubicBezTo>
                    <a:pt x="27291" y="3186"/>
                    <a:pt x="27291" y="3186"/>
                    <a:pt x="27291" y="3982"/>
                  </a:cubicBezTo>
                  <a:cubicBezTo>
                    <a:pt x="28086" y="3982"/>
                    <a:pt x="28086" y="3982"/>
                    <a:pt x="28086" y="3982"/>
                  </a:cubicBezTo>
                  <a:cubicBezTo>
                    <a:pt x="45573" y="17521"/>
                    <a:pt x="52727" y="52564"/>
                    <a:pt x="52727" y="54157"/>
                  </a:cubicBezTo>
                  <a:cubicBezTo>
                    <a:pt x="52727" y="54157"/>
                    <a:pt x="53522" y="54157"/>
                    <a:pt x="53522" y="54157"/>
                  </a:cubicBezTo>
                  <a:cubicBezTo>
                    <a:pt x="53522" y="54953"/>
                    <a:pt x="53522" y="54953"/>
                    <a:pt x="53522" y="54953"/>
                  </a:cubicBezTo>
                  <a:cubicBezTo>
                    <a:pt x="60675" y="52564"/>
                    <a:pt x="67034" y="49378"/>
                    <a:pt x="65445" y="43007"/>
                  </a:cubicBezTo>
                  <a:cubicBezTo>
                    <a:pt x="64650" y="36635"/>
                    <a:pt x="55111" y="8761"/>
                    <a:pt x="42394" y="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 name="Freeform 72">
              <a:extLst>
                <a:ext uri="{FF2B5EF4-FFF2-40B4-BE49-F238E27FC236}">
                  <a16:creationId xmlns:a16="http://schemas.microsoft.com/office/drawing/2014/main" id="{150EB025-ABBF-4A00-AAB9-BE39C54FCEEF}"/>
                </a:ext>
              </a:extLst>
            </p:cNvPr>
            <p:cNvSpPr>
              <a:spLocks/>
            </p:cNvSpPr>
            <p:nvPr/>
          </p:nvSpPr>
          <p:spPr bwMode="auto">
            <a:xfrm rot="1335650">
              <a:off x="7912864" y="3229961"/>
              <a:ext cx="112561" cy="152885"/>
            </a:xfrm>
            <a:custGeom>
              <a:avLst/>
              <a:gdLst>
                <a:gd name="T0" fmla="*/ 146 w 170"/>
                <a:gd name="T1" fmla="*/ 31 h 218"/>
                <a:gd name="T2" fmla="*/ 59 w 170"/>
                <a:gd name="T3" fmla="*/ 17 h 218"/>
                <a:gd name="T4" fmla="*/ 62 w 170"/>
                <a:gd name="T5" fmla="*/ 58 h 218"/>
                <a:gd name="T6" fmla="*/ 42 w 170"/>
                <a:gd name="T7" fmla="*/ 92 h 218"/>
                <a:gd name="T8" fmla="*/ 3 w 170"/>
                <a:gd name="T9" fmla="*/ 125 h 218"/>
                <a:gd name="T10" fmla="*/ 44 w 170"/>
                <a:gd name="T11" fmla="*/ 171 h 218"/>
                <a:gd name="T12" fmla="*/ 28 w 170"/>
                <a:gd name="T13" fmla="*/ 215 h 218"/>
                <a:gd name="T14" fmla="*/ 33 w 170"/>
                <a:gd name="T15" fmla="*/ 218 h 218"/>
                <a:gd name="T16" fmla="*/ 56 w 170"/>
                <a:gd name="T17" fmla="*/ 176 h 218"/>
                <a:gd name="T18" fmla="*/ 121 w 170"/>
                <a:gd name="T19" fmla="*/ 171 h 218"/>
                <a:gd name="T20" fmla="*/ 117 w 170"/>
                <a:gd name="T21" fmla="*/ 124 h 218"/>
                <a:gd name="T22" fmla="*/ 123 w 170"/>
                <a:gd name="T23" fmla="*/ 82 h 218"/>
                <a:gd name="T24" fmla="*/ 145 w 170"/>
                <a:gd name="T25" fmla="*/ 78 h 218"/>
                <a:gd name="T26" fmla="*/ 146 w 170"/>
                <a:gd name="T27" fmla="*/ 3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18">
                  <a:moveTo>
                    <a:pt x="146" y="31"/>
                  </a:moveTo>
                  <a:cubicBezTo>
                    <a:pt x="121" y="5"/>
                    <a:pt x="71" y="0"/>
                    <a:pt x="59" y="17"/>
                  </a:cubicBezTo>
                  <a:cubicBezTo>
                    <a:pt x="59" y="17"/>
                    <a:pt x="41" y="36"/>
                    <a:pt x="62" y="58"/>
                  </a:cubicBezTo>
                  <a:cubicBezTo>
                    <a:pt x="42" y="92"/>
                    <a:pt x="42" y="92"/>
                    <a:pt x="42" y="92"/>
                  </a:cubicBezTo>
                  <a:cubicBezTo>
                    <a:pt x="42" y="92"/>
                    <a:pt x="13" y="107"/>
                    <a:pt x="3" y="125"/>
                  </a:cubicBezTo>
                  <a:cubicBezTo>
                    <a:pt x="3" y="125"/>
                    <a:pt x="0" y="147"/>
                    <a:pt x="44" y="171"/>
                  </a:cubicBezTo>
                  <a:cubicBezTo>
                    <a:pt x="28" y="215"/>
                    <a:pt x="28" y="215"/>
                    <a:pt x="28" y="215"/>
                  </a:cubicBezTo>
                  <a:cubicBezTo>
                    <a:pt x="33" y="218"/>
                    <a:pt x="33" y="218"/>
                    <a:pt x="33" y="218"/>
                  </a:cubicBezTo>
                  <a:cubicBezTo>
                    <a:pt x="56" y="176"/>
                    <a:pt x="56" y="176"/>
                    <a:pt x="56" y="176"/>
                  </a:cubicBezTo>
                  <a:cubicBezTo>
                    <a:pt x="69" y="179"/>
                    <a:pt x="104" y="187"/>
                    <a:pt x="121" y="171"/>
                  </a:cubicBezTo>
                  <a:cubicBezTo>
                    <a:pt x="121" y="171"/>
                    <a:pt x="129" y="148"/>
                    <a:pt x="117" y="124"/>
                  </a:cubicBezTo>
                  <a:cubicBezTo>
                    <a:pt x="123" y="82"/>
                    <a:pt x="123" y="82"/>
                    <a:pt x="123" y="82"/>
                  </a:cubicBezTo>
                  <a:cubicBezTo>
                    <a:pt x="123" y="82"/>
                    <a:pt x="140" y="81"/>
                    <a:pt x="145" y="78"/>
                  </a:cubicBezTo>
                  <a:cubicBezTo>
                    <a:pt x="150" y="75"/>
                    <a:pt x="170" y="57"/>
                    <a:pt x="146" y="3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511915C1-C423-496F-AB4C-2324FC95A346}"/>
              </a:ext>
            </a:extLst>
          </p:cNvPr>
          <p:cNvGrpSpPr/>
          <p:nvPr/>
        </p:nvGrpSpPr>
        <p:grpSpPr>
          <a:xfrm>
            <a:off x="13260388" y="-3012077"/>
            <a:ext cx="1237509" cy="4434151"/>
            <a:chOff x="10687595" y="541440"/>
            <a:chExt cx="370352" cy="4434151"/>
          </a:xfrm>
        </p:grpSpPr>
        <p:sp>
          <p:nvSpPr>
            <p:cNvPr id="34" name="Rectangle 33">
              <a:extLst>
                <a:ext uri="{FF2B5EF4-FFF2-40B4-BE49-F238E27FC236}">
                  <a16:creationId xmlns:a16="http://schemas.microsoft.com/office/drawing/2014/main" id="{9C752F4C-EF52-4990-B130-950B08B0C959}"/>
                </a:ext>
              </a:extLst>
            </p:cNvPr>
            <p:cNvSpPr/>
            <p:nvPr/>
          </p:nvSpPr>
          <p:spPr>
            <a:xfrm>
              <a:off x="10787631" y="541440"/>
              <a:ext cx="270316" cy="4095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endParaRPr>
            </a:p>
          </p:txBody>
        </p:sp>
        <p:sp>
          <p:nvSpPr>
            <p:cNvPr id="35" name="Rectangle 34">
              <a:extLst>
                <a:ext uri="{FF2B5EF4-FFF2-40B4-BE49-F238E27FC236}">
                  <a16:creationId xmlns:a16="http://schemas.microsoft.com/office/drawing/2014/main" id="{3306EFB6-A262-4D5D-B245-1C7A99977B17}"/>
                </a:ext>
              </a:extLst>
            </p:cNvPr>
            <p:cNvSpPr/>
            <p:nvPr/>
          </p:nvSpPr>
          <p:spPr>
            <a:xfrm>
              <a:off x="10687595" y="879630"/>
              <a:ext cx="270316" cy="4095961"/>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47" name="LeftSub">
            <a:extLst>
              <a:ext uri="{FF2B5EF4-FFF2-40B4-BE49-F238E27FC236}">
                <a16:creationId xmlns:a16="http://schemas.microsoft.com/office/drawing/2014/main" id="{1E8E3D06-399B-B046-9D75-DAEECCE47870}"/>
              </a:ext>
            </a:extLst>
          </p:cNvPr>
          <p:cNvSpPr txBox="1"/>
          <p:nvPr/>
        </p:nvSpPr>
        <p:spPr>
          <a:xfrm>
            <a:off x="5357099" y="699821"/>
            <a:ext cx="4695003" cy="553998"/>
          </a:xfrm>
          <a:prstGeom prst="rect">
            <a:avLst/>
          </a:prstGeom>
          <a:noFill/>
        </p:spPr>
        <p:txBody>
          <a:bodyPr wrap="none" lIns="0" tIns="0" rIns="0" bIns="0" rtlCol="0">
            <a:spAutoFit/>
          </a:bodyPr>
          <a:lstStyle/>
          <a:p>
            <a:r>
              <a:rPr lang="en-US" sz="3600" b="1" dirty="0">
                <a:solidFill>
                  <a:schemeClr val="tx1">
                    <a:lumMod val="65000"/>
                    <a:lumOff val="35000"/>
                  </a:schemeClr>
                </a:solidFill>
              </a:rPr>
              <a:t>What is an A1C Test?</a:t>
            </a:r>
            <a:endParaRPr lang="en-ID" sz="3600" b="1" dirty="0">
              <a:solidFill>
                <a:schemeClr val="tx1">
                  <a:lumMod val="65000"/>
                  <a:lumOff val="35000"/>
                </a:schemeClr>
              </a:solidFill>
            </a:endParaRPr>
          </a:p>
        </p:txBody>
      </p:sp>
      <p:pic>
        <p:nvPicPr>
          <p:cNvPr id="20" name="Picture 19">
            <a:extLst>
              <a:ext uri="{FF2B5EF4-FFF2-40B4-BE49-F238E27FC236}">
                <a16:creationId xmlns:a16="http://schemas.microsoft.com/office/drawing/2014/main" id="{0B560335-005A-7F4B-9335-52A878F1B82F}"/>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411291" y="-489857"/>
            <a:ext cx="1542208" cy="1542208"/>
          </a:xfrm>
          <a:prstGeom prst="rect">
            <a:avLst/>
          </a:prstGeom>
        </p:spPr>
      </p:pic>
      <p:pic>
        <p:nvPicPr>
          <p:cNvPr id="41" name="Picture 40">
            <a:extLst>
              <a:ext uri="{FF2B5EF4-FFF2-40B4-BE49-F238E27FC236}">
                <a16:creationId xmlns:a16="http://schemas.microsoft.com/office/drawing/2014/main" id="{E3CC2E81-5D32-6D4B-A8CA-DCDF09DB82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91836" y="1051920"/>
            <a:ext cx="546100" cy="495300"/>
          </a:xfrm>
          <a:prstGeom prst="rect">
            <a:avLst/>
          </a:prstGeom>
        </p:spPr>
      </p:pic>
      <p:sp>
        <p:nvSpPr>
          <p:cNvPr id="44" name="Center Text Body">
            <a:extLst>
              <a:ext uri="{FF2B5EF4-FFF2-40B4-BE49-F238E27FC236}">
                <a16:creationId xmlns:a16="http://schemas.microsoft.com/office/drawing/2014/main" id="{11B04FC5-883D-6C45-BC4B-735072699EB6}"/>
              </a:ext>
            </a:extLst>
          </p:cNvPr>
          <p:cNvSpPr txBox="1"/>
          <p:nvPr/>
        </p:nvSpPr>
        <p:spPr>
          <a:xfrm>
            <a:off x="5357099" y="1490819"/>
            <a:ext cx="5965278" cy="328461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lumMod val="65000"/>
                    <a:lumOff val="35000"/>
                  </a:schemeClr>
                </a:solidFill>
              </a:rPr>
              <a:t>Blood test</a:t>
            </a:r>
          </a:p>
          <a:p>
            <a:pPr marL="285750" indent="-285750" algn="l">
              <a:buFont typeface="Arial" panose="020B0604020202020204" pitchFamily="34" charset="0"/>
              <a:buChar char="•"/>
            </a:pPr>
            <a:r>
              <a:rPr lang="en-US" sz="1600" dirty="0">
                <a:solidFill>
                  <a:schemeClr val="tx1">
                    <a:lumMod val="65000"/>
                    <a:lumOff val="35000"/>
                  </a:schemeClr>
                </a:solidFill>
              </a:rPr>
              <a:t>Reported as a percentage</a:t>
            </a:r>
          </a:p>
          <a:p>
            <a:pPr marL="285750" indent="-285750" algn="l">
              <a:buFont typeface="Arial" panose="020B0604020202020204" pitchFamily="34" charset="0"/>
              <a:buChar char="•"/>
            </a:pPr>
            <a:r>
              <a:rPr lang="en-US" sz="1600" dirty="0">
                <a:solidFill>
                  <a:schemeClr val="tx1">
                    <a:lumMod val="65000"/>
                    <a:lumOff val="35000"/>
                  </a:schemeClr>
                </a:solidFill>
              </a:rPr>
              <a:t>Tests what your blood sugar has been over the last 2-3 months</a:t>
            </a:r>
          </a:p>
          <a:p>
            <a:pPr marL="285750" indent="-285750" algn="l">
              <a:buFont typeface="Arial" panose="020B0604020202020204" pitchFamily="34" charset="0"/>
              <a:buChar char="•"/>
            </a:pPr>
            <a:r>
              <a:rPr lang="en-US" sz="1600" dirty="0">
                <a:solidFill>
                  <a:schemeClr val="tx1">
                    <a:lumMod val="65000"/>
                    <a:lumOff val="35000"/>
                  </a:schemeClr>
                </a:solidFill>
              </a:rPr>
              <a:t>Is used to diagnose Type 1, Type 2 and pre-diabetes</a:t>
            </a:r>
          </a:p>
          <a:p>
            <a:pPr marL="285750" indent="-285750" algn="l">
              <a:buFont typeface="Arial" panose="020B0604020202020204" pitchFamily="34" charset="0"/>
              <a:buChar char="•"/>
            </a:pPr>
            <a:r>
              <a:rPr lang="en-US" sz="1600" dirty="0">
                <a:solidFill>
                  <a:schemeClr val="tx1">
                    <a:lumMod val="65000"/>
                    <a:lumOff val="35000"/>
                  </a:schemeClr>
                </a:solidFill>
              </a:rPr>
              <a:t>Levels</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Under 5.7% – Normal</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5.7%-6.4% – Pre-diabetes</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6.5% and above – Diabetes</a:t>
            </a:r>
          </a:p>
        </p:txBody>
      </p:sp>
      <p:pic>
        <p:nvPicPr>
          <p:cNvPr id="21" name="Picture 20" descr="A close up of a sign&#10;&#10;Description automatically generated">
            <a:extLst>
              <a:ext uri="{FF2B5EF4-FFF2-40B4-BE49-F238E27FC236}">
                <a16:creationId xmlns:a16="http://schemas.microsoft.com/office/drawing/2014/main" id="{A7FFF389-767E-7440-B240-B118323AC9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7575" y="1356079"/>
            <a:ext cx="2919524" cy="2919956"/>
          </a:xfrm>
          <a:prstGeom prst="rect">
            <a:avLst/>
          </a:prstGeom>
        </p:spPr>
      </p:pic>
    </p:spTree>
    <p:extLst>
      <p:ext uri="{BB962C8B-B14F-4D97-AF65-F5344CB8AC3E}">
        <p14:creationId xmlns:p14="http://schemas.microsoft.com/office/powerpoint/2010/main" val="208155819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8E1F12-5008-0D42-ACF2-57E9A509B02D}"/>
              </a:ext>
            </a:extLst>
          </p:cNvPr>
          <p:cNvGrpSpPr/>
          <p:nvPr/>
        </p:nvGrpSpPr>
        <p:grpSpPr>
          <a:xfrm>
            <a:off x="4617243" y="733575"/>
            <a:ext cx="7150811" cy="6147131"/>
            <a:chOff x="655159" y="2735278"/>
            <a:chExt cx="5870573" cy="6147131"/>
          </a:xfrm>
        </p:grpSpPr>
        <p:sp>
          <p:nvSpPr>
            <p:cNvPr id="4" name="Left Text Body">
              <a:extLst>
                <a:ext uri="{FF2B5EF4-FFF2-40B4-BE49-F238E27FC236}">
                  <a16:creationId xmlns:a16="http://schemas.microsoft.com/office/drawing/2014/main" id="{7FA0759F-CC24-2542-9C0C-09DD138DB98B}"/>
                </a:ext>
              </a:extLst>
            </p:cNvPr>
            <p:cNvSpPr txBox="1"/>
            <p:nvPr/>
          </p:nvSpPr>
          <p:spPr>
            <a:xfrm>
              <a:off x="655159" y="3751133"/>
              <a:ext cx="5870573" cy="5131276"/>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Diabetes occurs when your blood sugar is higher than normal and affects how your body changes food into energy</a:t>
              </a: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Type 1 diabetes – Autoimmune disorder where the body attacks itself and destroys cells in pancreas which produce insulin</a:t>
              </a: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Type 2 diabetes – When the body either cannot make enough insulin or the body doesn’t use it properly</a:t>
              </a: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Diabetes numbers are on the rise because of - </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 Increased consumption of junk food</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Added sugars </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 Inactivity</a:t>
              </a: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Eating a healthy diet and regular physical activity helps with blood sugar levels in both Type 1 and Type 2 diabetes</a:t>
              </a:r>
            </a:p>
          </p:txBody>
        </p:sp>
        <p:sp>
          <p:nvSpPr>
            <p:cNvPr id="5" name="LeftSub">
              <a:extLst>
                <a:ext uri="{FF2B5EF4-FFF2-40B4-BE49-F238E27FC236}">
                  <a16:creationId xmlns:a16="http://schemas.microsoft.com/office/drawing/2014/main" id="{01128D32-3073-A646-B46E-07AFE5DE6511}"/>
                </a:ext>
              </a:extLst>
            </p:cNvPr>
            <p:cNvSpPr txBox="1"/>
            <p:nvPr/>
          </p:nvSpPr>
          <p:spPr>
            <a:xfrm>
              <a:off x="744537" y="2735278"/>
              <a:ext cx="4767587" cy="742447"/>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Take Home Message</a:t>
              </a:r>
              <a:endParaRPr lang="en-ID" sz="3600" b="1" dirty="0">
                <a:solidFill>
                  <a:schemeClr val="tx1">
                    <a:lumMod val="65000"/>
                    <a:lumOff val="35000"/>
                  </a:schemeClr>
                </a:solidFill>
              </a:endParaRPr>
            </a:p>
          </p:txBody>
        </p:sp>
      </p:grpSp>
      <p:pic>
        <p:nvPicPr>
          <p:cNvPr id="7" name="Picture 6" descr="A green apple&#10;&#10;Description automatically generated">
            <a:extLst>
              <a:ext uri="{FF2B5EF4-FFF2-40B4-BE49-F238E27FC236}">
                <a16:creationId xmlns:a16="http://schemas.microsoft.com/office/drawing/2014/main" id="{C185B92A-9215-6140-A088-313CCB85E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527" y="1099310"/>
            <a:ext cx="4688093" cy="4688521"/>
          </a:xfrm>
          <a:prstGeom prst="rect">
            <a:avLst/>
          </a:prstGeom>
        </p:spPr>
      </p:pic>
      <p:pic>
        <p:nvPicPr>
          <p:cNvPr id="12" name="Picture 11">
            <a:extLst>
              <a:ext uri="{FF2B5EF4-FFF2-40B4-BE49-F238E27FC236}">
                <a16:creationId xmlns:a16="http://schemas.microsoft.com/office/drawing/2014/main" id="{E6D4BF76-F78D-2B4C-A9A2-AEB8499D08AE}"/>
              </a:ext>
            </a:extLst>
          </p:cNvPr>
          <p:cNvPicPr>
            <a:picLocks noChangeAspect="1"/>
          </p:cNvPicPr>
          <p:nvPr/>
        </p:nvPicPr>
        <p:blipFill>
          <a:blip r:embed="rId4" cstate="email">
            <a:alphaModFix amt="70000"/>
            <a:extLst>
              <a:ext uri="{28A0092B-C50C-407E-A947-70E740481C1C}">
                <a14:useLocalDpi xmlns:a14="http://schemas.microsoft.com/office/drawing/2010/main"/>
              </a:ext>
            </a:extLst>
          </a:blip>
          <a:stretch>
            <a:fillRect/>
          </a:stretch>
        </p:blipFill>
        <p:spPr>
          <a:xfrm>
            <a:off x="0" y="0"/>
            <a:ext cx="960521" cy="960521"/>
          </a:xfrm>
          <a:prstGeom prst="rect">
            <a:avLst/>
          </a:prstGeom>
        </p:spPr>
      </p:pic>
      <p:pic>
        <p:nvPicPr>
          <p:cNvPr id="13" name="Picture 12">
            <a:extLst>
              <a:ext uri="{FF2B5EF4-FFF2-40B4-BE49-F238E27FC236}">
                <a16:creationId xmlns:a16="http://schemas.microsoft.com/office/drawing/2014/main" id="{78DB0D33-0165-F84C-A603-D8FDFD9DAFF3}"/>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647007" y="618079"/>
            <a:ext cx="960521" cy="960521"/>
          </a:xfrm>
          <a:prstGeom prst="rect">
            <a:avLst/>
          </a:prstGeom>
        </p:spPr>
      </p:pic>
    </p:spTree>
    <p:extLst>
      <p:ext uri="{BB962C8B-B14F-4D97-AF65-F5344CB8AC3E}">
        <p14:creationId xmlns:p14="http://schemas.microsoft.com/office/powerpoint/2010/main" val="30081310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8E1F12-5008-0D42-ACF2-57E9A509B02D}"/>
              </a:ext>
            </a:extLst>
          </p:cNvPr>
          <p:cNvGrpSpPr/>
          <p:nvPr/>
        </p:nvGrpSpPr>
        <p:grpSpPr>
          <a:xfrm>
            <a:off x="804204" y="190730"/>
            <a:ext cx="6263171" cy="3479331"/>
            <a:chOff x="698349" y="2377368"/>
            <a:chExt cx="6263171" cy="3479331"/>
          </a:xfrm>
        </p:grpSpPr>
        <p:sp>
          <p:nvSpPr>
            <p:cNvPr id="4" name="Left Text Body">
              <a:extLst>
                <a:ext uri="{FF2B5EF4-FFF2-40B4-BE49-F238E27FC236}">
                  <a16:creationId xmlns:a16="http://schemas.microsoft.com/office/drawing/2014/main" id="{7FA0759F-CC24-2542-9C0C-09DD138DB98B}"/>
                </a:ext>
              </a:extLst>
            </p:cNvPr>
            <p:cNvSpPr txBox="1"/>
            <p:nvPr/>
          </p:nvSpPr>
          <p:spPr>
            <a:xfrm>
              <a:off x="744539" y="3305808"/>
              <a:ext cx="6216981" cy="2550891"/>
            </a:xfrm>
            <a:prstGeom prst="rect">
              <a:avLst/>
            </a:prstGeom>
            <a:noFill/>
          </p:spPr>
          <p:txBody>
            <a:bodyPr wrap="square" lIns="0" tIns="0" rIns="0" bIns="0" rtlCol="0" anchor="t">
              <a:spAutoFit/>
            </a:bodyPr>
            <a:lstStyle/>
            <a:p>
              <a:pPr marL="285750" indent="-285750">
                <a:lnSpc>
                  <a:spcPct val="150000"/>
                </a:lnSpc>
                <a:buFont typeface="Arial" panose="020B0604020202020204" pitchFamily="34" charset="0"/>
                <a:buChar char="•"/>
              </a:pPr>
              <a:r>
                <a:rPr lang="en-US" sz="1400" dirty="0">
                  <a:solidFill>
                    <a:schemeClr val="tx1">
                      <a:lumMod val="65000"/>
                      <a:lumOff val="35000"/>
                    </a:schemeClr>
                  </a:solidFill>
                </a:rPr>
                <a:t>Why is Type 2 diabetes referred to as the “lifestyle” disease? What are the most common steps taken to try and control Type 2?</a:t>
              </a:r>
              <a:endParaRPr lang="en-US" sz="140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400" dirty="0">
                  <a:solidFill>
                    <a:schemeClr val="tx1">
                      <a:lumMod val="65000"/>
                      <a:lumOff val="35000"/>
                    </a:schemeClr>
                  </a:solidFill>
                </a:rPr>
                <a:t>How does Type 1 diabetes differ from Type 2?</a:t>
              </a:r>
              <a:endParaRPr lang="en-US" sz="140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400" dirty="0">
                  <a:solidFill>
                    <a:schemeClr val="tx1">
                      <a:lumMod val="65000"/>
                      <a:lumOff val="35000"/>
                    </a:schemeClr>
                  </a:solidFill>
                </a:rPr>
                <a:t>The number of cases of Type 2 diabetes is rising quickly in teenagers and even in children. What do you think is contributing to these increasing numbers in our culture?</a:t>
              </a:r>
              <a:endParaRPr lang="en-US" sz="140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400" dirty="0">
                  <a:solidFill>
                    <a:schemeClr val="tx1">
                      <a:lumMod val="65000"/>
                      <a:lumOff val="35000"/>
                    </a:schemeClr>
                  </a:solidFill>
                </a:rPr>
                <a:t>What role does insulin play when it comes to Type 1 diabetes?</a:t>
              </a:r>
              <a:endParaRPr lang="en-US" sz="140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400" dirty="0">
                  <a:solidFill>
                    <a:schemeClr val="tx1">
                      <a:lumMod val="65000"/>
                      <a:lumOff val="35000"/>
                    </a:schemeClr>
                  </a:solidFill>
                </a:rPr>
                <a:t>What is an A1C test?</a:t>
              </a:r>
              <a:endParaRPr lang="en-US" sz="1400" b="1" dirty="0">
                <a:solidFill>
                  <a:schemeClr val="tx1">
                    <a:lumMod val="65000"/>
                    <a:lumOff val="35000"/>
                  </a:schemeClr>
                </a:solidFill>
                <a:ea typeface="Open Sans"/>
                <a:cs typeface="Open Sans"/>
              </a:endParaRPr>
            </a:p>
          </p:txBody>
        </p:sp>
        <p:sp>
          <p:nvSpPr>
            <p:cNvPr id="5" name="LeftSub">
              <a:extLst>
                <a:ext uri="{FF2B5EF4-FFF2-40B4-BE49-F238E27FC236}">
                  <a16:creationId xmlns:a16="http://schemas.microsoft.com/office/drawing/2014/main" id="{01128D32-3073-A646-B46E-07AFE5DE6511}"/>
                </a:ext>
              </a:extLst>
            </p:cNvPr>
            <p:cNvSpPr txBox="1"/>
            <p:nvPr/>
          </p:nvSpPr>
          <p:spPr>
            <a:xfrm>
              <a:off x="698349" y="2377368"/>
              <a:ext cx="4890762" cy="742447"/>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Discussion Questions</a:t>
              </a:r>
              <a:endParaRPr lang="en-ID" sz="3600" b="1" dirty="0">
                <a:solidFill>
                  <a:schemeClr val="tx1">
                    <a:lumMod val="65000"/>
                    <a:lumOff val="35000"/>
                  </a:schemeClr>
                </a:solidFill>
              </a:endParaRPr>
            </a:p>
          </p:txBody>
        </p:sp>
      </p:grpSp>
      <p:pic>
        <p:nvPicPr>
          <p:cNvPr id="8" name="Picture 7" descr="A picture containing drawing&#10;&#10;Description automatically generated">
            <a:extLst>
              <a:ext uri="{FF2B5EF4-FFF2-40B4-BE49-F238E27FC236}">
                <a16:creationId xmlns:a16="http://schemas.microsoft.com/office/drawing/2014/main" id="{69ED9A48-8313-5344-8FDE-0BF2B39596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5412" y="536104"/>
            <a:ext cx="2956365" cy="295101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3C909CF-DFC3-E200-152F-B3E7F1289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0986" y="4579283"/>
            <a:ext cx="5299364" cy="68580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49DE6C8B-E111-24FB-9E21-721EAF6EDB4E}"/>
              </a:ext>
            </a:extLst>
          </p:cNvPr>
          <p:cNvSpPr txBox="1"/>
          <p:nvPr/>
        </p:nvSpPr>
        <p:spPr>
          <a:xfrm>
            <a:off x="735721" y="4862945"/>
            <a:ext cx="5479829" cy="7423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US" sz="3600" b="1">
                <a:solidFill>
                  <a:srgbClr val="595959"/>
                </a:solidFill>
                <a:ea typeface="Open Sans"/>
                <a:cs typeface="Open Sans"/>
              </a:rPr>
              <a:t>In-Class Activity</a:t>
            </a:r>
            <a:r>
              <a:rPr lang="en-US" sz="3600">
                <a:solidFill>
                  <a:srgbClr val="595959"/>
                </a:solidFill>
                <a:ea typeface="Open Sans"/>
                <a:cs typeface="Open Sans"/>
              </a:rPr>
              <a:t>​</a:t>
            </a:r>
            <a:endParaRPr lang="en-US"/>
          </a:p>
        </p:txBody>
      </p:sp>
      <p:sp>
        <p:nvSpPr>
          <p:cNvPr id="10" name="Left Text Body">
            <a:extLst>
              <a:ext uri="{FF2B5EF4-FFF2-40B4-BE49-F238E27FC236}">
                <a16:creationId xmlns:a16="http://schemas.microsoft.com/office/drawing/2014/main" id="{F19B1B05-7F9C-A136-35F8-CE846115E6B1}"/>
              </a:ext>
            </a:extLst>
          </p:cNvPr>
          <p:cNvSpPr txBox="1"/>
          <p:nvPr/>
        </p:nvSpPr>
        <p:spPr>
          <a:xfrm>
            <a:off x="2027414" y="5259370"/>
            <a:ext cx="5870573" cy="699294"/>
          </a:xfrm>
          <a:prstGeom prst="rect">
            <a:avLst/>
          </a:prstGeom>
          <a:noFill/>
        </p:spPr>
        <p:txBody>
          <a:bodyPr wrap="square" lIns="0" tIns="0" rIns="0" bIns="0" rtlCol="0" anchor="t">
            <a:spAutoFit/>
          </a:bodyPr>
          <a:lstStyle/>
          <a:p>
            <a:pPr>
              <a:lnSpc>
                <a:spcPct val="150000"/>
              </a:lnSpc>
            </a:pPr>
            <a:endParaRPr lang="en-US" sz="1600" dirty="0">
              <a:solidFill>
                <a:schemeClr val="tx1">
                  <a:lumMod val="65000"/>
                  <a:lumOff val="35000"/>
                </a:schemeClr>
              </a:solidFill>
              <a:ea typeface="Open Sans"/>
              <a:cs typeface="Open Sans"/>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Pancreas Appreciation Day Worksheet</a:t>
            </a:r>
          </a:p>
        </p:txBody>
      </p:sp>
    </p:spTree>
    <p:extLst>
      <p:ext uri="{BB962C8B-B14F-4D97-AF65-F5344CB8AC3E}">
        <p14:creationId xmlns:p14="http://schemas.microsoft.com/office/powerpoint/2010/main" val="157767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enter Text Body">
            <a:extLst>
              <a:ext uri="{FF2B5EF4-FFF2-40B4-BE49-F238E27FC236}">
                <a16:creationId xmlns:a16="http://schemas.microsoft.com/office/drawing/2014/main" id="{AFC1B76D-6AB3-BF49-A43B-9E16C7BB111A}"/>
              </a:ext>
            </a:extLst>
          </p:cNvPr>
          <p:cNvSpPr txBox="1"/>
          <p:nvPr/>
        </p:nvSpPr>
        <p:spPr>
          <a:xfrm>
            <a:off x="850392" y="1320908"/>
            <a:ext cx="10258859" cy="1807290"/>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algn="l"/>
            <a:r>
              <a:rPr lang="en-US" sz="1600" dirty="0">
                <a:solidFill>
                  <a:schemeClr val="tx1">
                    <a:lumMod val="65000"/>
                    <a:lumOff val="35000"/>
                  </a:schemeClr>
                </a:solidFill>
              </a:rPr>
              <a:t>All the sources from the current Crush Diabetes curriculum.</a:t>
            </a:r>
          </a:p>
          <a:p>
            <a:pPr algn="l"/>
            <a:r>
              <a:rPr lang="en-US" sz="1600" dirty="0">
                <a:solidFill>
                  <a:schemeClr val="tx1">
                    <a:lumMod val="65000"/>
                    <a:lumOff val="35000"/>
                  </a:schemeClr>
                </a:solidFill>
              </a:rPr>
              <a:t>American Diabetes Association (n.d.). Understanding A1C. Retrieved from </a:t>
            </a:r>
            <a:r>
              <a:rPr lang="en-US" sz="1600"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https://www.diabetes.org/a1c</a:t>
            </a:r>
            <a:endParaRPr lang="en-US" sz="1600" dirty="0">
              <a:solidFill>
                <a:schemeClr val="tx2">
                  <a:lumMod val="60000"/>
                  <a:lumOff val="40000"/>
                </a:schemeClr>
              </a:solidFill>
            </a:endParaRPr>
          </a:p>
          <a:p>
            <a:pPr algn="l"/>
            <a:r>
              <a:rPr lang="en-US" sz="1600" dirty="0">
                <a:solidFill>
                  <a:schemeClr val="tx1">
                    <a:lumMod val="65000"/>
                    <a:lumOff val="35000"/>
                  </a:schemeClr>
                </a:solidFill>
              </a:rPr>
              <a:t>Diabetes State Burden Toolkit. (2020). Retrieved from </a:t>
            </a:r>
            <a:r>
              <a:rPr lang="en-US" sz="16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https://nccd.cdc.gov/Toolkit/DiabetesBurden/YLL</a:t>
            </a:r>
            <a:endParaRPr lang="en-US" sz="1600" dirty="0">
              <a:solidFill>
                <a:schemeClr val="tx2">
                  <a:lumMod val="60000"/>
                  <a:lumOff val="40000"/>
                </a:schemeClr>
              </a:solidFill>
            </a:endParaRPr>
          </a:p>
          <a:p>
            <a:pPr algn="l"/>
            <a:r>
              <a:rPr lang="en-US" sz="1600" dirty="0" err="1">
                <a:solidFill>
                  <a:schemeClr val="tx1">
                    <a:lumMod val="65000"/>
                    <a:lumOff val="35000"/>
                  </a:schemeClr>
                </a:solidFill>
              </a:rPr>
              <a:t>Kidshealth</a:t>
            </a:r>
            <a:r>
              <a:rPr lang="en-US" sz="1600" dirty="0">
                <a:solidFill>
                  <a:schemeClr val="tx1">
                    <a:lumMod val="65000"/>
                    <a:lumOff val="35000"/>
                  </a:schemeClr>
                </a:solidFill>
              </a:rPr>
              <a:t> (2020). Type 1 Diabetes: What is it? Retrieved from </a:t>
            </a:r>
            <a:r>
              <a:rPr lang="en-US" sz="1600" dirty="0">
                <a:solidFill>
                  <a:schemeClr val="tx2">
                    <a:lumMod val="60000"/>
                    <a:lumOff val="40000"/>
                  </a:schemeClr>
                </a:solidFill>
                <a:hlinkClick r:id="rId4">
                  <a:extLst>
                    <a:ext uri="{A12FA001-AC4F-418D-AE19-62706E023703}">
                      <ahyp:hlinkClr xmlns:ahyp="http://schemas.microsoft.com/office/drawing/2018/hyperlinkcolor" val="tx"/>
                    </a:ext>
                  </a:extLst>
                </a:hlinkClick>
              </a:rPr>
              <a:t>https://kidshealth.org/en/kids/type1.html</a:t>
            </a:r>
            <a:endParaRPr lang="en-US" sz="1600" dirty="0">
              <a:solidFill>
                <a:schemeClr val="tx2">
                  <a:lumMod val="60000"/>
                  <a:lumOff val="40000"/>
                </a:schemeClr>
              </a:solidFill>
            </a:endParaRPr>
          </a:p>
          <a:p>
            <a:pPr algn="l"/>
            <a:endParaRPr lang="en-US" sz="1600" dirty="0">
              <a:solidFill>
                <a:schemeClr val="tx1">
                  <a:lumMod val="65000"/>
                  <a:lumOff val="35000"/>
                </a:schemeClr>
              </a:solidFill>
              <a:ea typeface="Open Sans"/>
              <a:cs typeface="Open Sans"/>
            </a:endParaRPr>
          </a:p>
        </p:txBody>
      </p:sp>
      <p:sp>
        <p:nvSpPr>
          <p:cNvPr id="3" name="TextBox 2">
            <a:extLst>
              <a:ext uri="{FF2B5EF4-FFF2-40B4-BE49-F238E27FC236}">
                <a16:creationId xmlns:a16="http://schemas.microsoft.com/office/drawing/2014/main" id="{06F410B8-19A5-AF4C-9405-4725172D2C0B}"/>
              </a:ext>
            </a:extLst>
          </p:cNvPr>
          <p:cNvSpPr txBox="1"/>
          <p:nvPr/>
        </p:nvSpPr>
        <p:spPr>
          <a:xfrm>
            <a:off x="850392" y="473808"/>
            <a:ext cx="3003835" cy="742383"/>
          </a:xfrm>
          <a:prstGeom prst="rect">
            <a:avLst/>
          </a:prstGeom>
          <a:noFill/>
        </p:spPr>
        <p:txBody>
          <a:bodyPr wrap="square" lIns="0" tIns="0" rIns="0" bIns="0" rtlCol="0">
            <a:spAutoFit/>
          </a:bodyPr>
          <a:lstStyle/>
          <a:p>
            <a:pPr>
              <a:lnSpc>
                <a:spcPct val="150000"/>
              </a:lnSpc>
            </a:pPr>
            <a:r>
              <a:rPr lang="en-US" sz="3600" b="1" dirty="0">
                <a:solidFill>
                  <a:schemeClr val="tx1">
                    <a:lumMod val="65000"/>
                    <a:lumOff val="35000"/>
                  </a:schemeClr>
                </a:solidFill>
              </a:rPr>
              <a:t>References</a:t>
            </a:r>
            <a:endParaRPr lang="en-ID" sz="3600" b="1" dirty="0">
              <a:solidFill>
                <a:schemeClr val="tx1">
                  <a:lumMod val="65000"/>
                  <a:lumOff val="35000"/>
                </a:schemeClr>
              </a:solidFill>
            </a:endParaRPr>
          </a:p>
        </p:txBody>
      </p:sp>
      <p:pic>
        <p:nvPicPr>
          <p:cNvPr id="5" name="Picture 4">
            <a:extLst>
              <a:ext uri="{FF2B5EF4-FFF2-40B4-BE49-F238E27FC236}">
                <a16:creationId xmlns:a16="http://schemas.microsoft.com/office/drawing/2014/main" id="{6FAD0EAC-BE79-1443-AB07-A2BF8F9558F6}"/>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10147698" y="262509"/>
            <a:ext cx="670694" cy="670694"/>
          </a:xfrm>
          <a:prstGeom prst="rect">
            <a:avLst/>
          </a:prstGeom>
        </p:spPr>
      </p:pic>
      <p:pic>
        <p:nvPicPr>
          <p:cNvPr id="6" name="Picture 5">
            <a:extLst>
              <a:ext uri="{FF2B5EF4-FFF2-40B4-BE49-F238E27FC236}">
                <a16:creationId xmlns:a16="http://schemas.microsoft.com/office/drawing/2014/main" id="{F8DA5731-33C1-7244-A36A-069635E705D3}"/>
              </a:ext>
            </a:extLst>
          </p:cNvPr>
          <p:cNvPicPr>
            <a:picLocks noChangeAspect="1"/>
          </p:cNvPicPr>
          <p:nvPr/>
        </p:nvPicPr>
        <p:blipFill>
          <a:blip r:embed="rId6" cstate="email">
            <a:alphaModFix amt="70000"/>
            <a:extLst>
              <a:ext uri="{28A0092B-C50C-407E-A947-70E740481C1C}">
                <a14:useLocalDpi xmlns:a14="http://schemas.microsoft.com/office/drawing/2010/main"/>
              </a:ext>
            </a:extLst>
          </a:blip>
          <a:stretch>
            <a:fillRect/>
          </a:stretch>
        </p:blipFill>
        <p:spPr>
          <a:xfrm flipV="1">
            <a:off x="736159" y="6259216"/>
            <a:ext cx="367006" cy="367006"/>
          </a:xfrm>
          <a:prstGeom prst="rect">
            <a:avLst/>
          </a:prstGeom>
        </p:spPr>
      </p:pic>
      <p:pic>
        <p:nvPicPr>
          <p:cNvPr id="7" name="Picture 6">
            <a:extLst>
              <a:ext uri="{FF2B5EF4-FFF2-40B4-BE49-F238E27FC236}">
                <a16:creationId xmlns:a16="http://schemas.microsoft.com/office/drawing/2014/main" id="{58699C84-16ED-DA4B-A718-ED192DFD0D55}"/>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10818392" y="948299"/>
            <a:ext cx="1049607" cy="1049607"/>
          </a:xfrm>
          <a:prstGeom prst="rect">
            <a:avLst/>
          </a:prstGeom>
        </p:spPr>
      </p:pic>
      <p:pic>
        <p:nvPicPr>
          <p:cNvPr id="8" name="Picture 7">
            <a:extLst>
              <a:ext uri="{FF2B5EF4-FFF2-40B4-BE49-F238E27FC236}">
                <a16:creationId xmlns:a16="http://schemas.microsoft.com/office/drawing/2014/main" id="{9F6F692B-18F5-A641-8F79-F6A811BE10C7}"/>
              </a:ext>
            </a:extLst>
          </p:cNvPr>
          <p:cNvPicPr>
            <a:picLocks noChangeAspect="1"/>
          </p:cNvPicPr>
          <p:nvPr/>
        </p:nvPicPr>
        <p:blipFill>
          <a:blip r:embed="rId8">
            <a:alphaModFix amt="70000"/>
            <a:extLst>
              <a:ext uri="{28A0092B-C50C-407E-A947-70E740481C1C}">
                <a14:useLocalDpi xmlns:a14="http://schemas.microsoft.com/office/drawing/2010/main"/>
              </a:ext>
            </a:extLst>
          </a:blip>
          <a:stretch>
            <a:fillRect/>
          </a:stretch>
        </p:blipFill>
        <p:spPr>
          <a:xfrm>
            <a:off x="10898614" y="-1531112"/>
            <a:ext cx="2235200" cy="2235200"/>
          </a:xfrm>
          <a:prstGeom prst="rect">
            <a:avLst/>
          </a:prstGeom>
        </p:spPr>
      </p:pic>
      <p:pic>
        <p:nvPicPr>
          <p:cNvPr id="9" name="Picture 8">
            <a:extLst>
              <a:ext uri="{FF2B5EF4-FFF2-40B4-BE49-F238E27FC236}">
                <a16:creationId xmlns:a16="http://schemas.microsoft.com/office/drawing/2014/main" id="{11D128F4-28AA-A147-9E19-6C58967229FB}"/>
              </a:ext>
            </a:extLst>
          </p:cNvPr>
          <p:cNvPicPr>
            <a:picLocks noChangeAspect="1"/>
          </p:cNvPicPr>
          <p:nvPr/>
        </p:nvPicPr>
        <p:blipFill>
          <a:blip r:embed="rId9" cstate="email">
            <a:alphaModFix amt="70000"/>
            <a:extLst>
              <a:ext uri="{28A0092B-C50C-407E-A947-70E740481C1C}">
                <a14:useLocalDpi xmlns:a14="http://schemas.microsoft.com/office/drawing/2010/main"/>
              </a:ext>
            </a:extLst>
          </a:blip>
          <a:stretch>
            <a:fillRect/>
          </a:stretch>
        </p:blipFill>
        <p:spPr>
          <a:xfrm>
            <a:off x="1198427" y="6522737"/>
            <a:ext cx="801663" cy="801663"/>
          </a:xfrm>
          <a:prstGeom prst="rect">
            <a:avLst/>
          </a:prstGeom>
        </p:spPr>
      </p:pic>
      <p:sp>
        <p:nvSpPr>
          <p:cNvPr id="10" name="Rectangle 9">
            <a:extLst>
              <a:ext uri="{FF2B5EF4-FFF2-40B4-BE49-F238E27FC236}">
                <a16:creationId xmlns:a16="http://schemas.microsoft.com/office/drawing/2014/main" id="{B7FAB12C-C253-7E49-B224-22346F481556}"/>
              </a:ext>
            </a:extLst>
          </p:cNvPr>
          <p:cNvSpPr/>
          <p:nvPr/>
        </p:nvSpPr>
        <p:spPr>
          <a:xfrm>
            <a:off x="6481334" y="2806588"/>
            <a:ext cx="6096000" cy="338554"/>
          </a:xfrm>
          <a:prstGeom prst="rect">
            <a:avLst/>
          </a:prstGeom>
        </p:spPr>
        <p:txBody>
          <a:bodyPr lIns="91440" tIns="45720" rIns="91440" bIns="45720" anchor="t">
            <a:spAutoFit/>
          </a:bodyPr>
          <a:lstStyle/>
          <a:p>
            <a:endParaRPr lang="en-US" sz="1600" dirty="0">
              <a:solidFill>
                <a:schemeClr val="tx2">
                  <a:lumMod val="60000"/>
                  <a:lumOff val="40000"/>
                </a:schemeClr>
              </a:solidFill>
              <a:ea typeface="Open Sans" panose="020B0606030504020204" pitchFamily="34" charset="0"/>
              <a:cs typeface="Open Sans" panose="020B0606030504020204" pitchFamily="34" charset="0"/>
            </a:endParaRPr>
          </a:p>
        </p:txBody>
      </p:sp>
      <p:pic>
        <p:nvPicPr>
          <p:cNvPr id="12" name="Picture 11" descr="A red and white sign with white text&#10;&#10;Description automatically generated">
            <a:extLst>
              <a:ext uri="{FF2B5EF4-FFF2-40B4-BE49-F238E27FC236}">
                <a16:creationId xmlns:a16="http://schemas.microsoft.com/office/drawing/2014/main" id="{5EC8E3A7-0182-8E15-9437-159924F40C3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99092" y="3775108"/>
            <a:ext cx="9067946" cy="2666804"/>
          </a:xfrm>
          <a:prstGeom prst="rect">
            <a:avLst/>
          </a:prstGeom>
        </p:spPr>
      </p:pic>
    </p:spTree>
    <p:extLst>
      <p:ext uri="{BB962C8B-B14F-4D97-AF65-F5344CB8AC3E}">
        <p14:creationId xmlns:p14="http://schemas.microsoft.com/office/powerpoint/2010/main" val="3265506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eft Text Body">
            <a:extLst>
              <a:ext uri="{FF2B5EF4-FFF2-40B4-BE49-F238E27FC236}">
                <a16:creationId xmlns:a16="http://schemas.microsoft.com/office/drawing/2014/main" id="{23B5795F-A308-465C-BE99-3DD736A876AA}"/>
              </a:ext>
            </a:extLst>
          </p:cNvPr>
          <p:cNvSpPr txBox="1"/>
          <p:nvPr/>
        </p:nvSpPr>
        <p:spPr>
          <a:xfrm>
            <a:off x="1587789" y="1764531"/>
            <a:ext cx="9617253" cy="3016210"/>
          </a:xfrm>
          <a:prstGeom prst="rect">
            <a:avLst/>
          </a:prstGeom>
          <a:noFill/>
        </p:spPr>
        <p:txBody>
          <a:bodyPr wrap="square" lIns="0" tIns="0" rIns="0" bIns="0" rtlCol="0" anchor="t">
            <a:spAutoFit/>
          </a:bodyPr>
          <a:lstStyle/>
          <a:p>
            <a:r>
              <a:rPr lang="en-US" sz="2800" dirty="0">
                <a:latin typeface="Open Sans"/>
                <a:ea typeface="Arial"/>
                <a:cs typeface="Arial"/>
              </a:rPr>
              <a:t>Understand the: </a:t>
            </a:r>
            <a:endParaRPr lang="en-US" sz="2800" dirty="0">
              <a:latin typeface="Open Sans"/>
              <a:ea typeface="Open Sans"/>
              <a:cs typeface="Open Sans"/>
            </a:endParaRPr>
          </a:p>
          <a:p>
            <a:endParaRPr lang="en-US" sz="2800" dirty="0">
              <a:latin typeface="Arial"/>
              <a:ea typeface="Open Sans"/>
              <a:cs typeface="Arial"/>
            </a:endParaRPr>
          </a:p>
          <a:p>
            <a:pPr marL="914400" lvl="1" indent="-457200">
              <a:buFont typeface="Calibri"/>
              <a:buChar char="-"/>
            </a:pPr>
            <a:r>
              <a:rPr lang="en-US" sz="2800" dirty="0">
                <a:latin typeface="Open Sans"/>
                <a:ea typeface="Open Sans"/>
                <a:cs typeface="Arial"/>
              </a:rPr>
              <a:t>Etiology</a:t>
            </a:r>
            <a:endParaRPr lang="en-US" sz="2800" dirty="0">
              <a:latin typeface="Open Sans"/>
              <a:ea typeface="Open Sans"/>
              <a:cs typeface="Open Sans"/>
            </a:endParaRPr>
          </a:p>
          <a:p>
            <a:pPr marL="914400" lvl="1" indent="-457200">
              <a:buFont typeface="Calibri"/>
              <a:buChar char="-"/>
            </a:pPr>
            <a:r>
              <a:rPr lang="en-US" sz="2800" dirty="0">
                <a:latin typeface="Arial"/>
                <a:ea typeface="Open Sans"/>
                <a:cs typeface="Arial"/>
              </a:rPr>
              <a:t>Pathophysiology</a:t>
            </a:r>
            <a:endParaRPr lang="en-US" sz="2800" dirty="0">
              <a:latin typeface="Arial"/>
              <a:ea typeface="Open Sans"/>
              <a:cs typeface="Open Sans"/>
            </a:endParaRPr>
          </a:p>
          <a:p>
            <a:pPr marL="914400" lvl="1" indent="-457200">
              <a:buFont typeface="Calibri"/>
              <a:buChar char="-"/>
            </a:pPr>
            <a:r>
              <a:rPr lang="en-US" sz="2800" dirty="0">
                <a:latin typeface="Open Sans"/>
                <a:ea typeface="Arial"/>
                <a:cs typeface="Arial"/>
              </a:rPr>
              <a:t>Prevalence </a:t>
            </a:r>
            <a:endParaRPr lang="en-US" sz="2800" dirty="0">
              <a:latin typeface="Open Sans"/>
              <a:ea typeface="Open Sans"/>
              <a:cs typeface="Open Sans"/>
            </a:endParaRPr>
          </a:p>
          <a:p>
            <a:pPr marL="914400" lvl="1" indent="-457200">
              <a:buFont typeface="Calibri"/>
              <a:buChar char="-"/>
            </a:pPr>
            <a:endParaRPr lang="en-US" sz="2800" dirty="0">
              <a:latin typeface="Open Sans"/>
              <a:ea typeface="Arial"/>
              <a:cs typeface="Arial"/>
            </a:endParaRPr>
          </a:p>
          <a:p>
            <a:pPr marL="0" lvl="1"/>
            <a:r>
              <a:rPr lang="en-US" sz="2800" dirty="0">
                <a:latin typeface="Open Sans"/>
                <a:ea typeface="Arial"/>
                <a:cs typeface="Arial"/>
              </a:rPr>
              <a:t>of </a:t>
            </a:r>
            <a:r>
              <a:rPr lang="en-US" sz="2800" b="1" dirty="0">
                <a:latin typeface="Open Sans"/>
                <a:ea typeface="Arial"/>
                <a:cs typeface="Arial"/>
              </a:rPr>
              <a:t>Type 1</a:t>
            </a:r>
            <a:r>
              <a:rPr lang="en-US" sz="2800" dirty="0">
                <a:latin typeface="Open Sans"/>
                <a:ea typeface="Arial"/>
                <a:cs typeface="Arial"/>
              </a:rPr>
              <a:t> and </a:t>
            </a:r>
            <a:r>
              <a:rPr lang="en-US" sz="2800" b="1" dirty="0">
                <a:latin typeface="Open Sans"/>
                <a:ea typeface="Arial"/>
                <a:cs typeface="Arial"/>
              </a:rPr>
              <a:t>Type 2 </a:t>
            </a:r>
            <a:r>
              <a:rPr lang="en-US" sz="2800" dirty="0">
                <a:latin typeface="Open Sans"/>
                <a:ea typeface="Arial"/>
                <a:cs typeface="Arial"/>
              </a:rPr>
              <a:t>diabetes.</a:t>
            </a:r>
            <a:endParaRPr lang="en-US" sz="2800" dirty="0">
              <a:solidFill>
                <a:srgbClr val="000000"/>
              </a:solidFill>
              <a:latin typeface="Open Sans"/>
              <a:ea typeface="Open Sans"/>
              <a:cs typeface="Arial"/>
            </a:endParaRPr>
          </a:p>
        </p:txBody>
      </p:sp>
      <p:sp>
        <p:nvSpPr>
          <p:cNvPr id="29" name="LeftSub">
            <a:extLst>
              <a:ext uri="{FF2B5EF4-FFF2-40B4-BE49-F238E27FC236}">
                <a16:creationId xmlns:a16="http://schemas.microsoft.com/office/drawing/2014/main" id="{65316B22-00DF-4DB8-8EF6-5B863E8B2EF3}"/>
              </a:ext>
            </a:extLst>
          </p:cNvPr>
          <p:cNvSpPr txBox="1"/>
          <p:nvPr/>
        </p:nvSpPr>
        <p:spPr>
          <a:xfrm>
            <a:off x="848782" y="549388"/>
            <a:ext cx="6950512" cy="742383"/>
          </a:xfrm>
          <a:prstGeom prst="rect">
            <a:avLst/>
          </a:prstGeom>
          <a:noFill/>
        </p:spPr>
        <p:txBody>
          <a:bodyPr wrap="square" lIns="0" tIns="0" rIns="0" bIns="0" rtlCol="0" anchor="t">
            <a:spAutoFit/>
          </a:bodyPr>
          <a:lstStyle/>
          <a:p>
            <a:pPr>
              <a:lnSpc>
                <a:spcPct val="150000"/>
              </a:lnSpc>
            </a:pPr>
            <a:r>
              <a:rPr lang="en-US" sz="3600" b="1" dirty="0">
                <a:solidFill>
                  <a:schemeClr val="tx1">
                    <a:lumMod val="65000"/>
                    <a:lumOff val="35000"/>
                  </a:schemeClr>
                </a:solidFill>
              </a:rPr>
              <a:t>Learning Objectives</a:t>
            </a:r>
            <a:endParaRPr lang="en-ID" sz="3600" b="1" dirty="0">
              <a:solidFill>
                <a:schemeClr val="tx1">
                  <a:lumMod val="65000"/>
                  <a:lumOff val="35000"/>
                </a:schemeClr>
              </a:solidFill>
            </a:endParaRPr>
          </a:p>
        </p:txBody>
      </p:sp>
      <p:grpSp>
        <p:nvGrpSpPr>
          <p:cNvPr id="30" name="Group 29">
            <a:extLst>
              <a:ext uri="{FF2B5EF4-FFF2-40B4-BE49-F238E27FC236}">
                <a16:creationId xmlns:a16="http://schemas.microsoft.com/office/drawing/2014/main" id="{9384DDC0-3CAA-4D4D-B0EB-56A4BADA4763}"/>
              </a:ext>
            </a:extLst>
          </p:cNvPr>
          <p:cNvGrpSpPr/>
          <p:nvPr/>
        </p:nvGrpSpPr>
        <p:grpSpPr>
          <a:xfrm>
            <a:off x="12193588" y="-1944626"/>
            <a:ext cx="1146176" cy="275825"/>
            <a:chOff x="7086148" y="1315941"/>
            <a:chExt cx="1934482" cy="465529"/>
          </a:xfrm>
        </p:grpSpPr>
        <p:sp>
          <p:nvSpPr>
            <p:cNvPr id="31" name="Rectangle 30">
              <a:extLst>
                <a:ext uri="{FF2B5EF4-FFF2-40B4-BE49-F238E27FC236}">
                  <a16:creationId xmlns:a16="http://schemas.microsoft.com/office/drawing/2014/main" id="{438C82E9-5D9E-4CEC-BD3F-E7351EE21AEB}"/>
                </a:ext>
              </a:extLst>
            </p:cNvPr>
            <p:cNvSpPr/>
            <p:nvPr/>
          </p:nvSpPr>
          <p:spPr>
            <a:xfrm>
              <a:off x="7086148" y="1381420"/>
              <a:ext cx="1886857" cy="400050"/>
            </a:xfrm>
            <a:prstGeom prst="rect">
              <a:avLst/>
            </a:prstGeom>
            <a:solidFill>
              <a:schemeClr val="accent1"/>
            </a:solid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2" name="TextBox 31">
              <a:extLst>
                <a:ext uri="{FF2B5EF4-FFF2-40B4-BE49-F238E27FC236}">
                  <a16:creationId xmlns:a16="http://schemas.microsoft.com/office/drawing/2014/main" id="{44D135F0-CDE7-4D84-88E6-0ED37170497F}"/>
                </a:ext>
              </a:extLst>
            </p:cNvPr>
            <p:cNvSpPr txBox="1"/>
            <p:nvPr/>
          </p:nvSpPr>
          <p:spPr>
            <a:xfrm>
              <a:off x="7601893" y="1450486"/>
              <a:ext cx="950616" cy="130959"/>
            </a:xfrm>
            <a:custGeom>
              <a:avLst/>
              <a:gdLst/>
              <a:ahLst/>
              <a:cxnLst/>
              <a:rect l="l" t="t" r="r" b="b"/>
              <a:pathLst>
                <a:path w="950616" h="130959">
                  <a:moveTo>
                    <a:pt x="253575" y="81562"/>
                  </a:moveTo>
                  <a:lnTo>
                    <a:pt x="238906" y="82181"/>
                  </a:lnTo>
                  <a:cubicBezTo>
                    <a:pt x="227242" y="82593"/>
                    <a:pt x="218832" y="84405"/>
                    <a:pt x="213678" y="87616"/>
                  </a:cubicBezTo>
                  <a:cubicBezTo>
                    <a:pt x="208523" y="90826"/>
                    <a:pt x="205946" y="95819"/>
                    <a:pt x="205946" y="102594"/>
                  </a:cubicBezTo>
                  <a:cubicBezTo>
                    <a:pt x="205946" y="107896"/>
                    <a:pt x="207551" y="111931"/>
                    <a:pt x="210762" y="114700"/>
                  </a:cubicBezTo>
                  <a:cubicBezTo>
                    <a:pt x="213972" y="117469"/>
                    <a:pt x="218464" y="118853"/>
                    <a:pt x="224237" y="118853"/>
                  </a:cubicBezTo>
                  <a:cubicBezTo>
                    <a:pt x="233369" y="118853"/>
                    <a:pt x="240541" y="116349"/>
                    <a:pt x="245755" y="111342"/>
                  </a:cubicBezTo>
                  <a:cubicBezTo>
                    <a:pt x="250968" y="106335"/>
                    <a:pt x="253575" y="99324"/>
                    <a:pt x="253575" y="90311"/>
                  </a:cubicBezTo>
                  <a:close/>
                  <a:moveTo>
                    <a:pt x="731997" y="43035"/>
                  </a:moveTo>
                  <a:cubicBezTo>
                    <a:pt x="722395" y="43035"/>
                    <a:pt x="715149" y="46186"/>
                    <a:pt x="710259" y="52490"/>
                  </a:cubicBezTo>
                  <a:cubicBezTo>
                    <a:pt x="705369" y="58793"/>
                    <a:pt x="702924" y="68190"/>
                    <a:pt x="702924" y="80679"/>
                  </a:cubicBezTo>
                  <a:cubicBezTo>
                    <a:pt x="702924" y="93050"/>
                    <a:pt x="705399" y="102476"/>
                    <a:pt x="710347" y="108956"/>
                  </a:cubicBezTo>
                  <a:cubicBezTo>
                    <a:pt x="715296" y="115436"/>
                    <a:pt x="722571" y="118676"/>
                    <a:pt x="732174" y="118676"/>
                  </a:cubicBezTo>
                  <a:cubicBezTo>
                    <a:pt x="741776" y="118676"/>
                    <a:pt x="749067" y="115451"/>
                    <a:pt x="754045" y="109000"/>
                  </a:cubicBezTo>
                  <a:cubicBezTo>
                    <a:pt x="759023" y="102550"/>
                    <a:pt x="761512" y="93109"/>
                    <a:pt x="761512" y="80679"/>
                  </a:cubicBezTo>
                  <a:cubicBezTo>
                    <a:pt x="761512" y="68366"/>
                    <a:pt x="759023" y="59014"/>
                    <a:pt x="754045" y="52622"/>
                  </a:cubicBezTo>
                  <a:cubicBezTo>
                    <a:pt x="749067" y="46230"/>
                    <a:pt x="741717" y="43035"/>
                    <a:pt x="731997" y="43035"/>
                  </a:cubicBezTo>
                  <a:close/>
                  <a:moveTo>
                    <a:pt x="911028" y="42858"/>
                  </a:moveTo>
                  <a:cubicBezTo>
                    <a:pt x="903252" y="42858"/>
                    <a:pt x="897051" y="45391"/>
                    <a:pt x="892427" y="50457"/>
                  </a:cubicBezTo>
                  <a:cubicBezTo>
                    <a:pt x="887802" y="55524"/>
                    <a:pt x="885077" y="62534"/>
                    <a:pt x="884253" y="71489"/>
                  </a:cubicBezTo>
                  <a:lnTo>
                    <a:pt x="934887" y="71489"/>
                  </a:lnTo>
                  <a:cubicBezTo>
                    <a:pt x="934887" y="62240"/>
                    <a:pt x="932825" y="55156"/>
                    <a:pt x="928701" y="50236"/>
                  </a:cubicBezTo>
                  <a:cubicBezTo>
                    <a:pt x="924577" y="45317"/>
                    <a:pt x="918686" y="42858"/>
                    <a:pt x="911028" y="42858"/>
                  </a:cubicBezTo>
                  <a:close/>
                  <a:moveTo>
                    <a:pt x="129978" y="42858"/>
                  </a:moveTo>
                  <a:cubicBezTo>
                    <a:pt x="122202" y="42858"/>
                    <a:pt x="116001" y="45391"/>
                    <a:pt x="111377" y="50457"/>
                  </a:cubicBezTo>
                  <a:cubicBezTo>
                    <a:pt x="106752" y="55524"/>
                    <a:pt x="104028" y="62534"/>
                    <a:pt x="103203" y="71489"/>
                  </a:cubicBezTo>
                  <a:lnTo>
                    <a:pt x="153837" y="71489"/>
                  </a:lnTo>
                  <a:cubicBezTo>
                    <a:pt x="153837" y="62240"/>
                    <a:pt x="151775" y="55156"/>
                    <a:pt x="147651" y="50236"/>
                  </a:cubicBezTo>
                  <a:cubicBezTo>
                    <a:pt x="143528" y="45317"/>
                    <a:pt x="137637" y="42858"/>
                    <a:pt x="129978" y="42858"/>
                  </a:cubicBezTo>
                  <a:close/>
                  <a:moveTo>
                    <a:pt x="234223" y="30752"/>
                  </a:moveTo>
                  <a:cubicBezTo>
                    <a:pt x="245769" y="30752"/>
                    <a:pt x="254326" y="33314"/>
                    <a:pt x="259893" y="38439"/>
                  </a:cubicBezTo>
                  <a:cubicBezTo>
                    <a:pt x="265460" y="43565"/>
                    <a:pt x="268244" y="51783"/>
                    <a:pt x="268244" y="63094"/>
                  </a:cubicBezTo>
                  <a:lnTo>
                    <a:pt x="268244" y="129192"/>
                  </a:lnTo>
                  <a:lnTo>
                    <a:pt x="257375" y="129192"/>
                  </a:lnTo>
                  <a:lnTo>
                    <a:pt x="254459" y="115407"/>
                  </a:lnTo>
                  <a:lnTo>
                    <a:pt x="253752" y="115407"/>
                  </a:lnTo>
                  <a:cubicBezTo>
                    <a:pt x="248921" y="121475"/>
                    <a:pt x="244105" y="125584"/>
                    <a:pt x="239304" y="127734"/>
                  </a:cubicBezTo>
                  <a:cubicBezTo>
                    <a:pt x="234503" y="129884"/>
                    <a:pt x="228508" y="130959"/>
                    <a:pt x="221321" y="130959"/>
                  </a:cubicBezTo>
                  <a:cubicBezTo>
                    <a:pt x="211719" y="130959"/>
                    <a:pt x="204193" y="128485"/>
                    <a:pt x="198744" y="123537"/>
                  </a:cubicBezTo>
                  <a:cubicBezTo>
                    <a:pt x="193294" y="118588"/>
                    <a:pt x="190570" y="111548"/>
                    <a:pt x="190570" y="102417"/>
                  </a:cubicBezTo>
                  <a:cubicBezTo>
                    <a:pt x="190570" y="82858"/>
                    <a:pt x="206211" y="72608"/>
                    <a:pt x="237492" y="71665"/>
                  </a:cubicBezTo>
                  <a:lnTo>
                    <a:pt x="253929" y="71135"/>
                  </a:lnTo>
                  <a:lnTo>
                    <a:pt x="253929" y="65126"/>
                  </a:lnTo>
                  <a:cubicBezTo>
                    <a:pt x="253929" y="57527"/>
                    <a:pt x="252294" y="51915"/>
                    <a:pt x="249024" y="48292"/>
                  </a:cubicBezTo>
                  <a:cubicBezTo>
                    <a:pt x="245755" y="44669"/>
                    <a:pt x="240526" y="42858"/>
                    <a:pt x="233339" y="42858"/>
                  </a:cubicBezTo>
                  <a:cubicBezTo>
                    <a:pt x="225268" y="42858"/>
                    <a:pt x="216137" y="45332"/>
                    <a:pt x="205946" y="50281"/>
                  </a:cubicBezTo>
                  <a:lnTo>
                    <a:pt x="201439" y="39058"/>
                  </a:lnTo>
                  <a:cubicBezTo>
                    <a:pt x="206211" y="36466"/>
                    <a:pt x="211439" y="34434"/>
                    <a:pt x="217124" y="32961"/>
                  </a:cubicBezTo>
                  <a:cubicBezTo>
                    <a:pt x="222809" y="31488"/>
                    <a:pt x="228508" y="30752"/>
                    <a:pt x="234223" y="30752"/>
                  </a:cubicBezTo>
                  <a:close/>
                  <a:moveTo>
                    <a:pt x="911205" y="30575"/>
                  </a:moveTo>
                  <a:cubicBezTo>
                    <a:pt x="923340" y="30575"/>
                    <a:pt x="932943" y="34566"/>
                    <a:pt x="940012" y="42549"/>
                  </a:cubicBezTo>
                  <a:cubicBezTo>
                    <a:pt x="947081" y="50531"/>
                    <a:pt x="950616" y="61061"/>
                    <a:pt x="950616" y="74140"/>
                  </a:cubicBezTo>
                  <a:lnTo>
                    <a:pt x="950616" y="83418"/>
                  </a:lnTo>
                  <a:lnTo>
                    <a:pt x="883899" y="83418"/>
                  </a:lnTo>
                  <a:cubicBezTo>
                    <a:pt x="884194" y="94788"/>
                    <a:pt x="887066" y="103418"/>
                    <a:pt x="892515" y="109310"/>
                  </a:cubicBezTo>
                  <a:cubicBezTo>
                    <a:pt x="897964" y="115201"/>
                    <a:pt x="905637" y="118146"/>
                    <a:pt x="915535" y="118146"/>
                  </a:cubicBezTo>
                  <a:cubicBezTo>
                    <a:pt x="925962" y="118146"/>
                    <a:pt x="936271" y="115967"/>
                    <a:pt x="946463" y="111607"/>
                  </a:cubicBezTo>
                  <a:lnTo>
                    <a:pt x="946463" y="124685"/>
                  </a:lnTo>
                  <a:cubicBezTo>
                    <a:pt x="941279" y="126924"/>
                    <a:pt x="936374" y="128529"/>
                    <a:pt x="931750" y="129501"/>
                  </a:cubicBezTo>
                  <a:cubicBezTo>
                    <a:pt x="927125" y="130473"/>
                    <a:pt x="921543" y="130959"/>
                    <a:pt x="915004" y="130959"/>
                  </a:cubicBezTo>
                  <a:cubicBezTo>
                    <a:pt x="900689" y="130959"/>
                    <a:pt x="889393" y="126600"/>
                    <a:pt x="881116" y="117881"/>
                  </a:cubicBezTo>
                  <a:cubicBezTo>
                    <a:pt x="872839" y="109162"/>
                    <a:pt x="868700" y="97056"/>
                    <a:pt x="868700" y="81562"/>
                  </a:cubicBezTo>
                  <a:cubicBezTo>
                    <a:pt x="868700" y="65951"/>
                    <a:pt x="872544" y="53550"/>
                    <a:pt x="880232" y="44360"/>
                  </a:cubicBezTo>
                  <a:cubicBezTo>
                    <a:pt x="887920" y="35170"/>
                    <a:pt x="898244" y="30575"/>
                    <a:pt x="911205" y="30575"/>
                  </a:cubicBezTo>
                  <a:close/>
                  <a:moveTo>
                    <a:pt x="842074" y="30575"/>
                  </a:moveTo>
                  <a:cubicBezTo>
                    <a:pt x="846374" y="30575"/>
                    <a:pt x="850233" y="30928"/>
                    <a:pt x="853650" y="31635"/>
                  </a:cubicBezTo>
                  <a:lnTo>
                    <a:pt x="851617" y="45244"/>
                  </a:lnTo>
                  <a:cubicBezTo>
                    <a:pt x="847612" y="44360"/>
                    <a:pt x="844077" y="43918"/>
                    <a:pt x="841013" y="43918"/>
                  </a:cubicBezTo>
                  <a:cubicBezTo>
                    <a:pt x="833178" y="43918"/>
                    <a:pt x="826477" y="47099"/>
                    <a:pt x="820910" y="53462"/>
                  </a:cubicBezTo>
                  <a:cubicBezTo>
                    <a:pt x="815343" y="59824"/>
                    <a:pt x="812559" y="67748"/>
                    <a:pt x="812559" y="77232"/>
                  </a:cubicBezTo>
                  <a:lnTo>
                    <a:pt x="812559" y="129192"/>
                  </a:lnTo>
                  <a:lnTo>
                    <a:pt x="797891" y="129192"/>
                  </a:lnTo>
                  <a:lnTo>
                    <a:pt x="797891" y="32342"/>
                  </a:lnTo>
                  <a:lnTo>
                    <a:pt x="809997" y="32342"/>
                  </a:lnTo>
                  <a:lnTo>
                    <a:pt x="811676" y="50281"/>
                  </a:lnTo>
                  <a:lnTo>
                    <a:pt x="812383" y="50281"/>
                  </a:lnTo>
                  <a:cubicBezTo>
                    <a:pt x="815976" y="43977"/>
                    <a:pt x="820306" y="39117"/>
                    <a:pt x="825373" y="35700"/>
                  </a:cubicBezTo>
                  <a:cubicBezTo>
                    <a:pt x="830439" y="32283"/>
                    <a:pt x="836006" y="30575"/>
                    <a:pt x="842074" y="30575"/>
                  </a:cubicBezTo>
                  <a:close/>
                  <a:moveTo>
                    <a:pt x="732439" y="30575"/>
                  </a:moveTo>
                  <a:cubicBezTo>
                    <a:pt x="745989" y="30575"/>
                    <a:pt x="756755" y="35082"/>
                    <a:pt x="764737" y="44095"/>
                  </a:cubicBezTo>
                  <a:cubicBezTo>
                    <a:pt x="772719" y="53108"/>
                    <a:pt x="776711" y="65303"/>
                    <a:pt x="776711" y="80679"/>
                  </a:cubicBezTo>
                  <a:cubicBezTo>
                    <a:pt x="776711" y="96467"/>
                    <a:pt x="772734" y="108794"/>
                    <a:pt x="764781" y="117660"/>
                  </a:cubicBezTo>
                  <a:cubicBezTo>
                    <a:pt x="756828" y="126526"/>
                    <a:pt x="745841" y="130959"/>
                    <a:pt x="731820" y="130959"/>
                  </a:cubicBezTo>
                  <a:cubicBezTo>
                    <a:pt x="723160" y="130959"/>
                    <a:pt x="715473" y="128927"/>
                    <a:pt x="708757" y="124862"/>
                  </a:cubicBezTo>
                  <a:cubicBezTo>
                    <a:pt x="702041" y="120797"/>
                    <a:pt x="696857" y="114965"/>
                    <a:pt x="693204" y="107365"/>
                  </a:cubicBezTo>
                  <a:cubicBezTo>
                    <a:pt x="689552" y="99766"/>
                    <a:pt x="687725" y="90870"/>
                    <a:pt x="687725" y="80679"/>
                  </a:cubicBezTo>
                  <a:cubicBezTo>
                    <a:pt x="687725" y="64891"/>
                    <a:pt x="691672" y="52593"/>
                    <a:pt x="699567" y="43786"/>
                  </a:cubicBezTo>
                  <a:cubicBezTo>
                    <a:pt x="707461" y="34978"/>
                    <a:pt x="718418" y="30575"/>
                    <a:pt x="732439" y="30575"/>
                  </a:cubicBezTo>
                  <a:close/>
                  <a:moveTo>
                    <a:pt x="565319" y="30575"/>
                  </a:moveTo>
                  <a:cubicBezTo>
                    <a:pt x="580459" y="30575"/>
                    <a:pt x="590356" y="36054"/>
                    <a:pt x="595010" y="47011"/>
                  </a:cubicBezTo>
                  <a:lnTo>
                    <a:pt x="595717" y="47011"/>
                  </a:lnTo>
                  <a:cubicBezTo>
                    <a:pt x="598604" y="41945"/>
                    <a:pt x="602786" y="37939"/>
                    <a:pt x="608265" y="34993"/>
                  </a:cubicBezTo>
                  <a:cubicBezTo>
                    <a:pt x="613744" y="32048"/>
                    <a:pt x="619988" y="30575"/>
                    <a:pt x="626999" y="30575"/>
                  </a:cubicBezTo>
                  <a:cubicBezTo>
                    <a:pt x="637956" y="30575"/>
                    <a:pt x="646160" y="33388"/>
                    <a:pt x="651609" y="39014"/>
                  </a:cubicBezTo>
                  <a:cubicBezTo>
                    <a:pt x="657058" y="44640"/>
                    <a:pt x="659783" y="53639"/>
                    <a:pt x="659783" y="66010"/>
                  </a:cubicBezTo>
                  <a:lnTo>
                    <a:pt x="659783" y="129192"/>
                  </a:lnTo>
                  <a:lnTo>
                    <a:pt x="645114" y="129192"/>
                  </a:lnTo>
                  <a:lnTo>
                    <a:pt x="645114" y="66187"/>
                  </a:lnTo>
                  <a:cubicBezTo>
                    <a:pt x="645114" y="58469"/>
                    <a:pt x="643465" y="52681"/>
                    <a:pt x="640166" y="48823"/>
                  </a:cubicBezTo>
                  <a:cubicBezTo>
                    <a:pt x="636867" y="44964"/>
                    <a:pt x="631741" y="43035"/>
                    <a:pt x="624790" y="43035"/>
                  </a:cubicBezTo>
                  <a:cubicBezTo>
                    <a:pt x="615658" y="43035"/>
                    <a:pt x="608913" y="45656"/>
                    <a:pt x="604554" y="50899"/>
                  </a:cubicBezTo>
                  <a:cubicBezTo>
                    <a:pt x="600194" y="56142"/>
                    <a:pt x="598015" y="64213"/>
                    <a:pt x="598015" y="75112"/>
                  </a:cubicBezTo>
                  <a:lnTo>
                    <a:pt x="598015" y="129192"/>
                  </a:lnTo>
                  <a:lnTo>
                    <a:pt x="583346" y="129192"/>
                  </a:lnTo>
                  <a:lnTo>
                    <a:pt x="583346" y="66187"/>
                  </a:lnTo>
                  <a:cubicBezTo>
                    <a:pt x="583346" y="58469"/>
                    <a:pt x="581696" y="52681"/>
                    <a:pt x="578397" y="48823"/>
                  </a:cubicBezTo>
                  <a:cubicBezTo>
                    <a:pt x="575098" y="44964"/>
                    <a:pt x="569943" y="43035"/>
                    <a:pt x="562933" y="43035"/>
                  </a:cubicBezTo>
                  <a:cubicBezTo>
                    <a:pt x="553743" y="43035"/>
                    <a:pt x="547012" y="45789"/>
                    <a:pt x="542741" y="51297"/>
                  </a:cubicBezTo>
                  <a:cubicBezTo>
                    <a:pt x="538470" y="56805"/>
                    <a:pt x="536335" y="65833"/>
                    <a:pt x="536335" y="78381"/>
                  </a:cubicBezTo>
                  <a:lnTo>
                    <a:pt x="536335" y="129192"/>
                  </a:lnTo>
                  <a:lnTo>
                    <a:pt x="521666" y="129192"/>
                  </a:lnTo>
                  <a:lnTo>
                    <a:pt x="521666" y="32342"/>
                  </a:lnTo>
                  <a:lnTo>
                    <a:pt x="533595" y="32342"/>
                  </a:lnTo>
                  <a:lnTo>
                    <a:pt x="535981" y="45597"/>
                  </a:lnTo>
                  <a:lnTo>
                    <a:pt x="536688" y="45597"/>
                  </a:lnTo>
                  <a:cubicBezTo>
                    <a:pt x="539457" y="40884"/>
                    <a:pt x="543360" y="37202"/>
                    <a:pt x="548397" y="34551"/>
                  </a:cubicBezTo>
                  <a:cubicBezTo>
                    <a:pt x="553434" y="31900"/>
                    <a:pt x="559074" y="30575"/>
                    <a:pt x="565319" y="30575"/>
                  </a:cubicBezTo>
                  <a:close/>
                  <a:moveTo>
                    <a:pt x="424565" y="30575"/>
                  </a:moveTo>
                  <a:cubicBezTo>
                    <a:pt x="436229" y="30575"/>
                    <a:pt x="445007" y="33388"/>
                    <a:pt x="450898" y="39014"/>
                  </a:cubicBezTo>
                  <a:cubicBezTo>
                    <a:pt x="456789" y="44640"/>
                    <a:pt x="459735" y="53639"/>
                    <a:pt x="459735" y="66010"/>
                  </a:cubicBezTo>
                  <a:lnTo>
                    <a:pt x="459735" y="129192"/>
                  </a:lnTo>
                  <a:lnTo>
                    <a:pt x="445066" y="129192"/>
                  </a:lnTo>
                  <a:lnTo>
                    <a:pt x="445066" y="66540"/>
                  </a:lnTo>
                  <a:cubicBezTo>
                    <a:pt x="445066" y="58646"/>
                    <a:pt x="443269" y="52755"/>
                    <a:pt x="439675" y="48867"/>
                  </a:cubicBezTo>
                  <a:cubicBezTo>
                    <a:pt x="436082" y="44979"/>
                    <a:pt x="430456" y="43035"/>
                    <a:pt x="422797" y="43035"/>
                  </a:cubicBezTo>
                  <a:cubicBezTo>
                    <a:pt x="412665" y="43035"/>
                    <a:pt x="405242" y="45774"/>
                    <a:pt x="400529" y="51253"/>
                  </a:cubicBezTo>
                  <a:cubicBezTo>
                    <a:pt x="395816" y="56731"/>
                    <a:pt x="393460" y="65774"/>
                    <a:pt x="393460" y="78381"/>
                  </a:cubicBezTo>
                  <a:lnTo>
                    <a:pt x="393460" y="129192"/>
                  </a:lnTo>
                  <a:lnTo>
                    <a:pt x="378791" y="129192"/>
                  </a:lnTo>
                  <a:lnTo>
                    <a:pt x="378791" y="32342"/>
                  </a:lnTo>
                  <a:lnTo>
                    <a:pt x="390720" y="32342"/>
                  </a:lnTo>
                  <a:lnTo>
                    <a:pt x="393106" y="45597"/>
                  </a:lnTo>
                  <a:lnTo>
                    <a:pt x="393813" y="45597"/>
                  </a:lnTo>
                  <a:cubicBezTo>
                    <a:pt x="396818" y="40825"/>
                    <a:pt x="401030" y="37129"/>
                    <a:pt x="406450" y="34507"/>
                  </a:cubicBezTo>
                  <a:cubicBezTo>
                    <a:pt x="411869" y="31886"/>
                    <a:pt x="417908" y="30575"/>
                    <a:pt x="424565" y="30575"/>
                  </a:cubicBezTo>
                  <a:close/>
                  <a:moveTo>
                    <a:pt x="346774" y="30575"/>
                  </a:moveTo>
                  <a:cubicBezTo>
                    <a:pt x="351075" y="30575"/>
                    <a:pt x="354933" y="30928"/>
                    <a:pt x="358350" y="31635"/>
                  </a:cubicBezTo>
                  <a:lnTo>
                    <a:pt x="356318" y="45244"/>
                  </a:lnTo>
                  <a:cubicBezTo>
                    <a:pt x="352312" y="44360"/>
                    <a:pt x="348777" y="43918"/>
                    <a:pt x="345714" y="43918"/>
                  </a:cubicBezTo>
                  <a:cubicBezTo>
                    <a:pt x="337879" y="43918"/>
                    <a:pt x="331177" y="47099"/>
                    <a:pt x="325610" y="53462"/>
                  </a:cubicBezTo>
                  <a:cubicBezTo>
                    <a:pt x="320043" y="59824"/>
                    <a:pt x="317260" y="67748"/>
                    <a:pt x="317260" y="77232"/>
                  </a:cubicBezTo>
                  <a:lnTo>
                    <a:pt x="317260" y="129192"/>
                  </a:lnTo>
                  <a:lnTo>
                    <a:pt x="302591" y="129192"/>
                  </a:lnTo>
                  <a:lnTo>
                    <a:pt x="302591" y="32342"/>
                  </a:lnTo>
                  <a:lnTo>
                    <a:pt x="314697" y="32342"/>
                  </a:lnTo>
                  <a:lnTo>
                    <a:pt x="316376" y="50281"/>
                  </a:lnTo>
                  <a:lnTo>
                    <a:pt x="317083" y="50281"/>
                  </a:lnTo>
                  <a:cubicBezTo>
                    <a:pt x="320677" y="43977"/>
                    <a:pt x="325006" y="39117"/>
                    <a:pt x="330073" y="35700"/>
                  </a:cubicBezTo>
                  <a:cubicBezTo>
                    <a:pt x="335139" y="32283"/>
                    <a:pt x="340706" y="30575"/>
                    <a:pt x="346774" y="30575"/>
                  </a:cubicBezTo>
                  <a:close/>
                  <a:moveTo>
                    <a:pt x="130155" y="30575"/>
                  </a:moveTo>
                  <a:cubicBezTo>
                    <a:pt x="142290" y="30575"/>
                    <a:pt x="151893" y="34566"/>
                    <a:pt x="158962" y="42549"/>
                  </a:cubicBezTo>
                  <a:cubicBezTo>
                    <a:pt x="166032" y="50531"/>
                    <a:pt x="169566" y="61061"/>
                    <a:pt x="169566" y="74140"/>
                  </a:cubicBezTo>
                  <a:lnTo>
                    <a:pt x="169566" y="83418"/>
                  </a:lnTo>
                  <a:lnTo>
                    <a:pt x="102849" y="83418"/>
                  </a:lnTo>
                  <a:cubicBezTo>
                    <a:pt x="103144" y="94788"/>
                    <a:pt x="106016" y="103418"/>
                    <a:pt x="111465" y="109310"/>
                  </a:cubicBezTo>
                  <a:cubicBezTo>
                    <a:pt x="116915" y="115201"/>
                    <a:pt x="124588" y="118146"/>
                    <a:pt x="134485" y="118146"/>
                  </a:cubicBezTo>
                  <a:cubicBezTo>
                    <a:pt x="144912" y="118146"/>
                    <a:pt x="155221" y="115967"/>
                    <a:pt x="165413" y="111607"/>
                  </a:cubicBezTo>
                  <a:lnTo>
                    <a:pt x="165413" y="124685"/>
                  </a:lnTo>
                  <a:cubicBezTo>
                    <a:pt x="160229" y="126924"/>
                    <a:pt x="155325" y="128529"/>
                    <a:pt x="150700" y="129501"/>
                  </a:cubicBezTo>
                  <a:cubicBezTo>
                    <a:pt x="146076" y="130473"/>
                    <a:pt x="140494" y="130959"/>
                    <a:pt x="133955" y="130959"/>
                  </a:cubicBezTo>
                  <a:cubicBezTo>
                    <a:pt x="119639" y="130959"/>
                    <a:pt x="108343" y="126600"/>
                    <a:pt x="100066" y="117881"/>
                  </a:cubicBezTo>
                  <a:cubicBezTo>
                    <a:pt x="91789" y="109162"/>
                    <a:pt x="87650" y="97056"/>
                    <a:pt x="87650" y="81562"/>
                  </a:cubicBezTo>
                  <a:cubicBezTo>
                    <a:pt x="87650" y="65951"/>
                    <a:pt x="91494" y="53550"/>
                    <a:pt x="99182" y="44360"/>
                  </a:cubicBezTo>
                  <a:cubicBezTo>
                    <a:pt x="106870" y="35170"/>
                    <a:pt x="117194" y="30575"/>
                    <a:pt x="130155" y="30575"/>
                  </a:cubicBezTo>
                  <a:close/>
                  <a:moveTo>
                    <a:pt x="0" y="0"/>
                  </a:moveTo>
                  <a:lnTo>
                    <a:pt x="15022" y="0"/>
                  </a:lnTo>
                  <a:lnTo>
                    <a:pt x="15022" y="115584"/>
                  </a:lnTo>
                  <a:lnTo>
                    <a:pt x="72019" y="115584"/>
                  </a:lnTo>
                  <a:lnTo>
                    <a:pt x="72019" y="129192"/>
                  </a:lnTo>
                  <a:lnTo>
                    <a:pt x="0" y="129192"/>
                  </a:lnTo>
                  <a:close/>
                </a:path>
              </a:pathLst>
            </a:custGeom>
            <a:solidFill>
              <a:schemeClr val="tx1">
                <a:lumMod val="65000"/>
                <a:lumOff val="35000"/>
              </a:schemeClr>
            </a:solidFill>
            <a:ln w="6350">
              <a:solidFill>
                <a:schemeClr val="tx1">
                  <a:lumMod val="65000"/>
                  <a:lumOff val="35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endParaRPr>
            </a:p>
          </p:txBody>
        </p:sp>
        <p:sp>
          <p:nvSpPr>
            <p:cNvPr id="33" name="Rectangle 32">
              <a:extLst>
                <a:ext uri="{FF2B5EF4-FFF2-40B4-BE49-F238E27FC236}">
                  <a16:creationId xmlns:a16="http://schemas.microsoft.com/office/drawing/2014/main" id="{BC7515FA-3E7C-42B0-A3FC-95BA0C9A4F3F}"/>
                </a:ext>
              </a:extLst>
            </p:cNvPr>
            <p:cNvSpPr/>
            <p:nvPr/>
          </p:nvSpPr>
          <p:spPr>
            <a:xfrm>
              <a:off x="7133773" y="1315941"/>
              <a:ext cx="1886857" cy="400050"/>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E9E8DE74-FF47-4DB7-A663-C1177316A042}"/>
              </a:ext>
            </a:extLst>
          </p:cNvPr>
          <p:cNvGrpSpPr/>
          <p:nvPr/>
        </p:nvGrpSpPr>
        <p:grpSpPr>
          <a:xfrm>
            <a:off x="-2270445" y="-3411442"/>
            <a:ext cx="1237509" cy="4434151"/>
            <a:chOff x="10687595" y="541440"/>
            <a:chExt cx="370352" cy="4434151"/>
          </a:xfrm>
        </p:grpSpPr>
        <p:sp>
          <p:nvSpPr>
            <p:cNvPr id="88" name="Rectangle 87">
              <a:extLst>
                <a:ext uri="{FF2B5EF4-FFF2-40B4-BE49-F238E27FC236}">
                  <a16:creationId xmlns:a16="http://schemas.microsoft.com/office/drawing/2014/main" id="{CF78E5CA-B29A-43F5-9BCD-95BBB7E79D72}"/>
                </a:ext>
              </a:extLst>
            </p:cNvPr>
            <p:cNvSpPr/>
            <p:nvPr/>
          </p:nvSpPr>
          <p:spPr>
            <a:xfrm>
              <a:off x="10787631" y="541440"/>
              <a:ext cx="270316" cy="40959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9" name="Rectangle 88">
              <a:extLst>
                <a:ext uri="{FF2B5EF4-FFF2-40B4-BE49-F238E27FC236}">
                  <a16:creationId xmlns:a16="http://schemas.microsoft.com/office/drawing/2014/main" id="{A12D5CF3-0D18-4648-81B6-3385443236B8}"/>
                </a:ext>
              </a:extLst>
            </p:cNvPr>
            <p:cNvSpPr/>
            <p:nvPr/>
          </p:nvSpPr>
          <p:spPr>
            <a:xfrm>
              <a:off x="10687595" y="879630"/>
              <a:ext cx="270316" cy="4095961"/>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grpSp>
        <p:nvGrpSpPr>
          <p:cNvPr id="94" name="Group 93">
            <a:extLst>
              <a:ext uri="{FF2B5EF4-FFF2-40B4-BE49-F238E27FC236}">
                <a16:creationId xmlns:a16="http://schemas.microsoft.com/office/drawing/2014/main" id="{8E6043DD-D184-48BA-9727-D5088C64F024}"/>
              </a:ext>
            </a:extLst>
          </p:cNvPr>
          <p:cNvGrpSpPr/>
          <p:nvPr/>
        </p:nvGrpSpPr>
        <p:grpSpPr>
          <a:xfrm>
            <a:off x="13501861" y="0"/>
            <a:ext cx="497681" cy="470693"/>
            <a:chOff x="5989638" y="581025"/>
            <a:chExt cx="497681" cy="470693"/>
          </a:xfrm>
        </p:grpSpPr>
        <p:sp>
          <p:nvSpPr>
            <p:cNvPr id="95" name="Rectangle 94">
              <a:extLst>
                <a:ext uri="{FF2B5EF4-FFF2-40B4-BE49-F238E27FC236}">
                  <a16:creationId xmlns:a16="http://schemas.microsoft.com/office/drawing/2014/main" id="{3C382D59-51FE-4AD6-B155-DBA141C61416}"/>
                </a:ext>
              </a:extLst>
            </p:cNvPr>
            <p:cNvSpPr/>
            <p:nvPr/>
          </p:nvSpPr>
          <p:spPr>
            <a:xfrm>
              <a:off x="6096794" y="581025"/>
              <a:ext cx="390525" cy="390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6" name="Rectangle 95">
              <a:extLst>
                <a:ext uri="{FF2B5EF4-FFF2-40B4-BE49-F238E27FC236}">
                  <a16:creationId xmlns:a16="http://schemas.microsoft.com/office/drawing/2014/main" id="{E9094BEA-0422-42EF-8B49-495FBB442881}"/>
                </a:ext>
              </a:extLst>
            </p:cNvPr>
            <p:cNvSpPr/>
            <p:nvPr/>
          </p:nvSpPr>
          <p:spPr>
            <a:xfrm>
              <a:off x="5989638" y="707232"/>
              <a:ext cx="344488" cy="344486"/>
            </a:xfrm>
            <a:prstGeom prst="rect">
              <a:avLst/>
            </a:prstGeom>
            <a:noFill/>
            <a:ln w="28575"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pic>
        <p:nvPicPr>
          <p:cNvPr id="11" name="Picture 10">
            <a:extLst>
              <a:ext uri="{FF2B5EF4-FFF2-40B4-BE49-F238E27FC236}">
                <a16:creationId xmlns:a16="http://schemas.microsoft.com/office/drawing/2014/main" id="{4DF9F5C7-443D-B748-970E-95059BDC56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918" y="796471"/>
            <a:ext cx="546100" cy="495300"/>
          </a:xfrm>
          <a:prstGeom prst="rect">
            <a:avLst/>
          </a:prstGeom>
        </p:spPr>
      </p:pic>
      <p:pic>
        <p:nvPicPr>
          <p:cNvPr id="3" name="Picture 2" descr="Background pattern&#10;&#10;Description automatically generated">
            <a:extLst>
              <a:ext uri="{FF2B5EF4-FFF2-40B4-BE49-F238E27FC236}">
                <a16:creationId xmlns:a16="http://schemas.microsoft.com/office/drawing/2014/main" id="{20409B5B-894A-DDF8-D8C3-37F2BA7254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08235" y="-769505"/>
            <a:ext cx="3581400" cy="2324100"/>
          </a:xfrm>
          <a:prstGeom prst="rect">
            <a:avLst/>
          </a:prstGeom>
        </p:spPr>
      </p:pic>
    </p:spTree>
    <p:extLst>
      <p:ext uri="{BB962C8B-B14F-4D97-AF65-F5344CB8AC3E}">
        <p14:creationId xmlns:p14="http://schemas.microsoft.com/office/powerpoint/2010/main" val="15322354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boy wearing a black shirt&#10;&#10;Description automatically generated">
            <a:extLst>
              <a:ext uri="{FF2B5EF4-FFF2-40B4-BE49-F238E27FC236}">
                <a16:creationId xmlns:a16="http://schemas.microsoft.com/office/drawing/2014/main" id="{ED3E41E7-2E19-9E4D-BD57-EAE3BC5F6C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71012"/>
            <a:ext cx="7302067" cy="5828407"/>
          </a:xfrm>
          <a:prstGeom prst="rect">
            <a:avLst/>
          </a:prstGeom>
        </p:spPr>
      </p:pic>
      <p:grpSp>
        <p:nvGrpSpPr>
          <p:cNvPr id="66" name="Group 65">
            <a:extLst>
              <a:ext uri="{FF2B5EF4-FFF2-40B4-BE49-F238E27FC236}">
                <a16:creationId xmlns:a16="http://schemas.microsoft.com/office/drawing/2014/main" id="{20FB62EA-4857-41DE-ADF7-6A33545016B1}"/>
              </a:ext>
            </a:extLst>
          </p:cNvPr>
          <p:cNvGrpSpPr/>
          <p:nvPr/>
        </p:nvGrpSpPr>
        <p:grpSpPr>
          <a:xfrm>
            <a:off x="5357099" y="699821"/>
            <a:ext cx="5965278" cy="1715139"/>
            <a:chOff x="5302797" y="1236302"/>
            <a:chExt cx="5965278" cy="1715139"/>
          </a:xfrm>
        </p:grpSpPr>
        <p:sp>
          <p:nvSpPr>
            <p:cNvPr id="56" name="LeftSub">
              <a:extLst>
                <a:ext uri="{FF2B5EF4-FFF2-40B4-BE49-F238E27FC236}">
                  <a16:creationId xmlns:a16="http://schemas.microsoft.com/office/drawing/2014/main" id="{9B85106C-6ED7-4D0E-8EA9-04EC4D4D1B24}"/>
                </a:ext>
              </a:extLst>
            </p:cNvPr>
            <p:cNvSpPr txBox="1"/>
            <p:nvPr/>
          </p:nvSpPr>
          <p:spPr>
            <a:xfrm>
              <a:off x="5302797" y="1236302"/>
              <a:ext cx="3486532" cy="742383"/>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Fact or Fiction?</a:t>
              </a:r>
              <a:endParaRPr lang="en-ID" sz="3600" b="1" dirty="0">
                <a:solidFill>
                  <a:schemeClr val="tx1">
                    <a:lumMod val="65000"/>
                    <a:lumOff val="35000"/>
                  </a:schemeClr>
                </a:solidFill>
              </a:endParaRPr>
            </a:p>
          </p:txBody>
        </p:sp>
        <p:sp>
          <p:nvSpPr>
            <p:cNvPr id="61" name="Center Text Body">
              <a:extLst>
                <a:ext uri="{FF2B5EF4-FFF2-40B4-BE49-F238E27FC236}">
                  <a16:creationId xmlns:a16="http://schemas.microsoft.com/office/drawing/2014/main" id="{C206F5CB-FA3F-4DC6-AB42-517839D84A8F}"/>
                </a:ext>
              </a:extLst>
            </p:cNvPr>
            <p:cNvSpPr txBox="1"/>
            <p:nvPr/>
          </p:nvSpPr>
          <p:spPr>
            <a:xfrm>
              <a:off x="5302797" y="2252147"/>
              <a:ext cx="5965278" cy="69929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dirty="0">
                  <a:solidFill>
                    <a:schemeClr val="tx1">
                      <a:lumMod val="65000"/>
                      <a:lumOff val="35000"/>
                    </a:schemeClr>
                  </a:solidFill>
                </a:rPr>
                <a:t>Type 1 diabetes is caused by eating </a:t>
              </a:r>
              <a:br>
                <a:rPr lang="en-US" sz="1600" dirty="0">
                  <a:solidFill>
                    <a:schemeClr val="tx1">
                      <a:lumMod val="65000"/>
                      <a:lumOff val="35000"/>
                    </a:schemeClr>
                  </a:solidFill>
                </a:rPr>
              </a:br>
              <a:r>
                <a:rPr lang="en-US" sz="1600" dirty="0">
                  <a:solidFill>
                    <a:schemeClr val="tx1">
                      <a:lumMod val="65000"/>
                      <a:lumOff val="35000"/>
                    </a:schemeClr>
                  </a:solidFill>
                </a:rPr>
                <a:t>too much sugar.</a:t>
              </a:r>
            </a:p>
          </p:txBody>
        </p:sp>
      </p:grpSp>
      <p:pic>
        <p:nvPicPr>
          <p:cNvPr id="3" name="Picture 2">
            <a:extLst>
              <a:ext uri="{FF2B5EF4-FFF2-40B4-BE49-F238E27FC236}">
                <a16:creationId xmlns:a16="http://schemas.microsoft.com/office/drawing/2014/main" id="{8F52B4E0-0122-0444-89E1-3C62973328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43631" y="1715666"/>
            <a:ext cx="546100" cy="495300"/>
          </a:xfrm>
          <a:prstGeom prst="rect">
            <a:avLst/>
          </a:prstGeom>
        </p:spPr>
      </p:pic>
      <p:pic>
        <p:nvPicPr>
          <p:cNvPr id="11" name="Picture 10">
            <a:extLst>
              <a:ext uri="{FF2B5EF4-FFF2-40B4-BE49-F238E27FC236}">
                <a16:creationId xmlns:a16="http://schemas.microsoft.com/office/drawing/2014/main" id="{2BDAB5A8-207C-6543-A6ED-57C7F5CD63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97747" y="4600828"/>
            <a:ext cx="1001735" cy="4212424"/>
          </a:xfrm>
          <a:prstGeom prst="rect">
            <a:avLst/>
          </a:prstGeom>
        </p:spPr>
      </p:pic>
      <p:pic>
        <p:nvPicPr>
          <p:cNvPr id="4" name="Picture 3">
            <a:extLst>
              <a:ext uri="{FF2B5EF4-FFF2-40B4-BE49-F238E27FC236}">
                <a16:creationId xmlns:a16="http://schemas.microsoft.com/office/drawing/2014/main" id="{10A62C28-CF7C-1845-A14D-E631A67FAAE3}"/>
              </a:ext>
            </a:extLst>
          </p:cNvPr>
          <p:cNvPicPr>
            <a:picLocks noChangeAspect="1"/>
          </p:cNvPicPr>
          <p:nvPr/>
        </p:nvPicPr>
        <p:blipFill>
          <a:blip r:embed="rId6">
            <a:alphaModFix amt="70000"/>
            <a:extLst>
              <a:ext uri="{28A0092B-C50C-407E-A947-70E740481C1C}">
                <a14:useLocalDpi xmlns:a14="http://schemas.microsoft.com/office/drawing/2010/main"/>
              </a:ext>
            </a:extLst>
          </a:blip>
          <a:stretch>
            <a:fillRect/>
          </a:stretch>
        </p:blipFill>
        <p:spPr>
          <a:xfrm>
            <a:off x="438912" y="-1222320"/>
            <a:ext cx="3581400" cy="2324100"/>
          </a:xfrm>
          <a:prstGeom prst="rect">
            <a:avLst/>
          </a:prstGeom>
        </p:spPr>
      </p:pic>
    </p:spTree>
    <p:extLst>
      <p:ext uri="{BB962C8B-B14F-4D97-AF65-F5344CB8AC3E}">
        <p14:creationId xmlns:p14="http://schemas.microsoft.com/office/powerpoint/2010/main" val="31133708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145FC-8D5B-49C1-AF08-D5C0149D4EEF}"/>
              </a:ext>
            </a:extLst>
          </p:cNvPr>
          <p:cNvSpPr txBox="1"/>
          <p:nvPr/>
        </p:nvSpPr>
        <p:spPr>
          <a:xfrm>
            <a:off x="5358384" y="704088"/>
            <a:ext cx="4086055" cy="742383"/>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What is Diabetes?</a:t>
            </a:r>
            <a:endParaRPr lang="en-ID" sz="3600" b="1" dirty="0">
              <a:solidFill>
                <a:schemeClr val="tx1">
                  <a:lumMod val="65000"/>
                  <a:lumOff val="35000"/>
                </a:schemeClr>
              </a:solidFill>
            </a:endParaRPr>
          </a:p>
        </p:txBody>
      </p:sp>
      <p:pic>
        <p:nvPicPr>
          <p:cNvPr id="11" name="Picture 10">
            <a:extLst>
              <a:ext uri="{FF2B5EF4-FFF2-40B4-BE49-F238E27FC236}">
                <a16:creationId xmlns:a16="http://schemas.microsoft.com/office/drawing/2014/main" id="{499F3B40-B39E-7B45-9605-C331A4972E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96420" y="2696327"/>
            <a:ext cx="546100" cy="495300"/>
          </a:xfrm>
          <a:prstGeom prst="rect">
            <a:avLst/>
          </a:prstGeom>
        </p:spPr>
      </p:pic>
      <p:pic>
        <p:nvPicPr>
          <p:cNvPr id="14" name="Picture 13" descr="A picture containing camera, large, plane, air&#10;&#10;Description automatically generated">
            <a:extLst>
              <a:ext uri="{FF2B5EF4-FFF2-40B4-BE49-F238E27FC236}">
                <a16:creationId xmlns:a16="http://schemas.microsoft.com/office/drawing/2014/main" id="{FCDA3B5B-FD1A-E541-97D3-911E534ADB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1195" y="1879988"/>
            <a:ext cx="4160431" cy="2623278"/>
          </a:xfrm>
          <a:prstGeom prst="rect">
            <a:avLst/>
          </a:prstGeom>
        </p:spPr>
      </p:pic>
      <p:pic>
        <p:nvPicPr>
          <p:cNvPr id="17" name="Picture 16">
            <a:extLst>
              <a:ext uri="{FF2B5EF4-FFF2-40B4-BE49-F238E27FC236}">
                <a16:creationId xmlns:a16="http://schemas.microsoft.com/office/drawing/2014/main" id="{FBC2E820-674C-5A4D-ABAC-FCC0DB5DEDD9}"/>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522816" y="3429000"/>
            <a:ext cx="1045631" cy="1045631"/>
          </a:xfrm>
          <a:prstGeom prst="rect">
            <a:avLst/>
          </a:prstGeom>
        </p:spPr>
      </p:pic>
      <p:pic>
        <p:nvPicPr>
          <p:cNvPr id="21" name="Picture 20">
            <a:extLst>
              <a:ext uri="{FF2B5EF4-FFF2-40B4-BE49-F238E27FC236}">
                <a16:creationId xmlns:a16="http://schemas.microsoft.com/office/drawing/2014/main" id="{27032320-51C4-2348-ABE6-02724AFF3759}"/>
              </a:ext>
            </a:extLst>
          </p:cNvPr>
          <p:cNvPicPr>
            <a:picLocks noChangeAspect="1"/>
          </p:cNvPicPr>
          <p:nvPr/>
        </p:nvPicPr>
        <p:blipFill>
          <a:blip r:embed="rId6">
            <a:alphaModFix amt="70000"/>
            <a:extLst>
              <a:ext uri="{28A0092B-C50C-407E-A947-70E740481C1C}">
                <a14:useLocalDpi xmlns:a14="http://schemas.microsoft.com/office/drawing/2010/main"/>
              </a:ext>
            </a:extLst>
          </a:blip>
          <a:stretch>
            <a:fillRect/>
          </a:stretch>
        </p:blipFill>
        <p:spPr>
          <a:xfrm>
            <a:off x="378889" y="1356346"/>
            <a:ext cx="1717440" cy="1717440"/>
          </a:xfrm>
          <a:prstGeom prst="rect">
            <a:avLst/>
          </a:prstGeom>
        </p:spPr>
      </p:pic>
      <p:pic>
        <p:nvPicPr>
          <p:cNvPr id="22" name="Picture 21">
            <a:extLst>
              <a:ext uri="{FF2B5EF4-FFF2-40B4-BE49-F238E27FC236}">
                <a16:creationId xmlns:a16="http://schemas.microsoft.com/office/drawing/2014/main" id="{9EDE24DB-5224-2C48-A9A9-2DD14758E3DC}"/>
              </a:ext>
            </a:extLst>
          </p:cNvPr>
          <p:cNvPicPr>
            <a:picLocks noChangeAspect="1"/>
          </p:cNvPicPr>
          <p:nvPr/>
        </p:nvPicPr>
        <p:blipFill>
          <a:blip r:embed="rId7">
            <a:alphaModFix amt="70000"/>
            <a:extLst>
              <a:ext uri="{28A0092B-C50C-407E-A947-70E740481C1C}">
                <a14:useLocalDpi xmlns:a14="http://schemas.microsoft.com/office/drawing/2010/main"/>
              </a:ext>
            </a:extLst>
          </a:blip>
          <a:stretch>
            <a:fillRect/>
          </a:stretch>
        </p:blipFill>
        <p:spPr>
          <a:xfrm>
            <a:off x="2096329" y="1964836"/>
            <a:ext cx="2235200" cy="2235200"/>
          </a:xfrm>
          <a:prstGeom prst="rect">
            <a:avLst/>
          </a:prstGeom>
        </p:spPr>
      </p:pic>
      <p:pic>
        <p:nvPicPr>
          <p:cNvPr id="23" name="Picture 22">
            <a:extLst>
              <a:ext uri="{FF2B5EF4-FFF2-40B4-BE49-F238E27FC236}">
                <a16:creationId xmlns:a16="http://schemas.microsoft.com/office/drawing/2014/main" id="{235CA12C-7C26-4F4B-9937-DF20C3D4A9E9}"/>
              </a:ext>
            </a:extLst>
          </p:cNvPr>
          <p:cNvPicPr>
            <a:picLocks noChangeAspect="1"/>
          </p:cNvPicPr>
          <p:nvPr/>
        </p:nvPicPr>
        <p:blipFill>
          <a:blip r:embed="rId8">
            <a:alphaModFix amt="70000"/>
            <a:extLst>
              <a:ext uri="{28A0092B-C50C-407E-A947-70E740481C1C}">
                <a14:useLocalDpi xmlns:a14="http://schemas.microsoft.com/office/drawing/2010/main"/>
              </a:ext>
            </a:extLst>
          </a:blip>
          <a:stretch>
            <a:fillRect/>
          </a:stretch>
        </p:blipFill>
        <p:spPr>
          <a:xfrm>
            <a:off x="764681" y="3821453"/>
            <a:ext cx="1781548" cy="1781548"/>
          </a:xfrm>
          <a:prstGeom prst="rect">
            <a:avLst/>
          </a:prstGeom>
        </p:spPr>
      </p:pic>
      <p:sp>
        <p:nvSpPr>
          <p:cNvPr id="18" name="Rectangle 17">
            <a:extLst>
              <a:ext uri="{FF2B5EF4-FFF2-40B4-BE49-F238E27FC236}">
                <a16:creationId xmlns:a16="http://schemas.microsoft.com/office/drawing/2014/main" id="{893DE6B8-C86F-7748-B31E-D7F3CBE47054}"/>
              </a:ext>
            </a:extLst>
          </p:cNvPr>
          <p:cNvSpPr/>
          <p:nvPr/>
        </p:nvSpPr>
        <p:spPr>
          <a:xfrm>
            <a:off x="4919662" y="4931394"/>
            <a:ext cx="6096000" cy="923330"/>
          </a:xfrm>
          <a:prstGeom prst="rect">
            <a:avLst/>
          </a:prstGeom>
        </p:spPr>
        <p:txBody>
          <a:bodyPr>
            <a:spAutoFit/>
          </a:bodyPr>
          <a:lstStyle/>
          <a:p>
            <a:r>
              <a:rPr lang="en-US"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https://health.utah.edu/nutrition-integrative-physiology/community-outreach/utah-center-community-nutrition/clinical-nutrition-resources</a:t>
            </a:r>
            <a:endParaRPr lang="en-US"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01226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eftSub">
            <a:extLst>
              <a:ext uri="{FF2B5EF4-FFF2-40B4-BE49-F238E27FC236}">
                <a16:creationId xmlns:a16="http://schemas.microsoft.com/office/drawing/2014/main" id="{1E8E3D06-399B-B046-9D75-DAEECCE47870}"/>
              </a:ext>
            </a:extLst>
          </p:cNvPr>
          <p:cNvSpPr txBox="1"/>
          <p:nvPr/>
        </p:nvSpPr>
        <p:spPr>
          <a:xfrm>
            <a:off x="5357099" y="699821"/>
            <a:ext cx="5455404" cy="1107996"/>
          </a:xfrm>
          <a:prstGeom prst="rect">
            <a:avLst/>
          </a:prstGeom>
          <a:noFill/>
        </p:spPr>
        <p:txBody>
          <a:bodyPr wrap="none" lIns="0" tIns="0" rIns="0" bIns="0" rtlCol="0">
            <a:spAutoFit/>
          </a:bodyPr>
          <a:lstStyle/>
          <a:p>
            <a:r>
              <a:rPr lang="en-US" sz="3600" b="1" dirty="0">
                <a:solidFill>
                  <a:schemeClr val="tx1">
                    <a:lumMod val="65000"/>
                    <a:lumOff val="35000"/>
                  </a:schemeClr>
                </a:solidFill>
              </a:rPr>
              <a:t>How Does My Body Use </a:t>
            </a:r>
            <a:br>
              <a:rPr lang="en-US" sz="3600" b="1" dirty="0">
                <a:solidFill>
                  <a:schemeClr val="tx1">
                    <a:lumMod val="65000"/>
                    <a:lumOff val="35000"/>
                  </a:schemeClr>
                </a:solidFill>
              </a:rPr>
            </a:br>
            <a:r>
              <a:rPr lang="en-US" sz="3600" b="1" dirty="0">
                <a:solidFill>
                  <a:schemeClr val="tx1">
                    <a:lumMod val="65000"/>
                    <a:lumOff val="35000"/>
                  </a:schemeClr>
                </a:solidFill>
              </a:rPr>
              <a:t>Fuel for Energy?</a:t>
            </a:r>
            <a:endParaRPr lang="en-ID" sz="3600" b="1" dirty="0">
              <a:solidFill>
                <a:schemeClr val="tx1">
                  <a:lumMod val="65000"/>
                  <a:lumOff val="35000"/>
                </a:schemeClr>
              </a:solidFill>
            </a:endParaRPr>
          </a:p>
        </p:txBody>
      </p:sp>
      <p:pic>
        <p:nvPicPr>
          <p:cNvPr id="20" name="Picture 19">
            <a:extLst>
              <a:ext uri="{FF2B5EF4-FFF2-40B4-BE49-F238E27FC236}">
                <a16:creationId xmlns:a16="http://schemas.microsoft.com/office/drawing/2014/main" id="{0B560335-005A-7F4B-9335-52A878F1B82F}"/>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0" y="0"/>
            <a:ext cx="1334317" cy="1334317"/>
          </a:xfrm>
          <a:prstGeom prst="rect">
            <a:avLst/>
          </a:prstGeom>
        </p:spPr>
      </p:pic>
      <p:pic>
        <p:nvPicPr>
          <p:cNvPr id="40" name="Picture 39" descr="A person standing posing for the camera&#10;&#10;Description automatically generated">
            <a:extLst>
              <a:ext uri="{FF2B5EF4-FFF2-40B4-BE49-F238E27FC236}">
                <a16:creationId xmlns:a16="http://schemas.microsoft.com/office/drawing/2014/main" id="{7F5B7F94-D96D-664C-B861-F0DCAEF87F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1211" y="1917819"/>
            <a:ext cx="4549672" cy="4935169"/>
          </a:xfrm>
          <a:prstGeom prst="rect">
            <a:avLst/>
          </a:prstGeom>
        </p:spPr>
      </p:pic>
      <p:pic>
        <p:nvPicPr>
          <p:cNvPr id="41" name="Picture 40">
            <a:extLst>
              <a:ext uri="{FF2B5EF4-FFF2-40B4-BE49-F238E27FC236}">
                <a16:creationId xmlns:a16="http://schemas.microsoft.com/office/drawing/2014/main" id="{E3CC2E81-5D32-6D4B-A8CA-DCDF09DB82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91836" y="1051920"/>
            <a:ext cx="546100" cy="495300"/>
          </a:xfrm>
          <a:prstGeom prst="rect">
            <a:avLst/>
          </a:prstGeom>
        </p:spPr>
      </p:pic>
      <p:pic>
        <p:nvPicPr>
          <p:cNvPr id="3" name="Picture 2">
            <a:extLst>
              <a:ext uri="{FF2B5EF4-FFF2-40B4-BE49-F238E27FC236}">
                <a16:creationId xmlns:a16="http://schemas.microsoft.com/office/drawing/2014/main" id="{32B5F791-21A7-AB43-A4B8-E8D5A3ED9C2B}"/>
              </a:ext>
            </a:extLst>
          </p:cNvPr>
          <p:cNvPicPr>
            <a:picLocks noChangeAspect="1"/>
          </p:cNvPicPr>
          <p:nvPr/>
        </p:nvPicPr>
        <p:blipFill>
          <a:blip r:embed="rId6" cstate="email">
            <a:alphaModFix amt="70000"/>
            <a:extLst>
              <a:ext uri="{28A0092B-C50C-407E-A947-70E740481C1C}">
                <a14:useLocalDpi xmlns:a14="http://schemas.microsoft.com/office/drawing/2010/main"/>
              </a:ext>
            </a:extLst>
          </a:blip>
          <a:stretch>
            <a:fillRect/>
          </a:stretch>
        </p:blipFill>
        <p:spPr>
          <a:xfrm>
            <a:off x="834291" y="880061"/>
            <a:ext cx="1334317" cy="1334317"/>
          </a:xfrm>
          <a:prstGeom prst="rect">
            <a:avLst/>
          </a:prstGeom>
        </p:spPr>
      </p:pic>
      <p:sp>
        <p:nvSpPr>
          <p:cNvPr id="44" name="Center Text Body">
            <a:extLst>
              <a:ext uri="{FF2B5EF4-FFF2-40B4-BE49-F238E27FC236}">
                <a16:creationId xmlns:a16="http://schemas.microsoft.com/office/drawing/2014/main" id="{11B04FC5-883D-6C45-BC4B-735072699EB6}"/>
              </a:ext>
            </a:extLst>
          </p:cNvPr>
          <p:cNvSpPr txBox="1"/>
          <p:nvPr/>
        </p:nvSpPr>
        <p:spPr>
          <a:xfrm>
            <a:off x="5357099" y="1955512"/>
            <a:ext cx="5965278" cy="2545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lumMod val="65000"/>
                    <a:lumOff val="35000"/>
                  </a:schemeClr>
                </a:solidFill>
              </a:rPr>
              <a:t>You consume food which is fuel for your body</a:t>
            </a:r>
          </a:p>
          <a:p>
            <a:pPr marL="285750" indent="-285750" algn="l">
              <a:buFont typeface="Arial" panose="020B0604020202020204" pitchFamily="34" charset="0"/>
              <a:buChar char="•"/>
            </a:pPr>
            <a:r>
              <a:rPr lang="en-US" sz="1600" dirty="0">
                <a:solidFill>
                  <a:schemeClr val="tx1">
                    <a:lumMod val="65000"/>
                    <a:lumOff val="35000"/>
                  </a:schemeClr>
                </a:solidFill>
              </a:rPr>
              <a:t>Your body digests the food and turns it into glucose</a:t>
            </a:r>
          </a:p>
          <a:p>
            <a:pPr marL="285750" indent="-285750" algn="l">
              <a:buFont typeface="Arial" panose="020B0604020202020204" pitchFamily="34" charset="0"/>
              <a:buChar char="•"/>
            </a:pPr>
            <a:r>
              <a:rPr lang="en-US" sz="1600" dirty="0">
                <a:solidFill>
                  <a:schemeClr val="tx1">
                    <a:lumMod val="65000"/>
                    <a:lumOff val="35000"/>
                  </a:schemeClr>
                </a:solidFill>
              </a:rPr>
              <a:t>Glucose gets into your bloodstream</a:t>
            </a:r>
          </a:p>
          <a:p>
            <a:pPr marL="285750" indent="-285750" algn="l">
              <a:buFont typeface="Arial" panose="020B0604020202020204" pitchFamily="34" charset="0"/>
              <a:buChar char="•"/>
            </a:pPr>
            <a:r>
              <a:rPr lang="en-US" sz="1600" dirty="0">
                <a:solidFill>
                  <a:schemeClr val="tx1">
                    <a:lumMod val="65000"/>
                    <a:lumOff val="35000"/>
                  </a:schemeClr>
                </a:solidFill>
              </a:rPr>
              <a:t>Your pancreas provides your body with insulin</a:t>
            </a:r>
          </a:p>
          <a:p>
            <a:pPr marL="285750" indent="-285750" algn="l">
              <a:buFont typeface="Arial" panose="020B0604020202020204" pitchFamily="34" charset="0"/>
              <a:buChar char="•"/>
            </a:pPr>
            <a:r>
              <a:rPr lang="en-US" sz="1600" dirty="0">
                <a:solidFill>
                  <a:schemeClr val="tx1">
                    <a:lumMod val="65000"/>
                    <a:lumOff val="35000"/>
                  </a:schemeClr>
                </a:solidFill>
              </a:rPr>
              <a:t>Insulin helps to get the glucose from your bloodstream into your cells</a:t>
            </a:r>
          </a:p>
          <a:p>
            <a:pPr marL="285750" indent="-285750" algn="l">
              <a:buFont typeface="Arial" panose="020B0604020202020204" pitchFamily="34" charset="0"/>
              <a:buChar char="•"/>
            </a:pPr>
            <a:r>
              <a:rPr lang="en-US" sz="1600" dirty="0">
                <a:solidFill>
                  <a:schemeClr val="tx1">
                    <a:lumMod val="65000"/>
                    <a:lumOff val="35000"/>
                  </a:schemeClr>
                </a:solidFill>
              </a:rPr>
              <a:t>Your cells are then able to use the glucose for energy</a:t>
            </a:r>
          </a:p>
        </p:txBody>
      </p:sp>
    </p:spTree>
    <p:extLst>
      <p:ext uri="{BB962C8B-B14F-4D97-AF65-F5344CB8AC3E}">
        <p14:creationId xmlns:p14="http://schemas.microsoft.com/office/powerpoint/2010/main" val="6639216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8E1F12-5008-0D42-ACF2-57E9A509B02D}"/>
              </a:ext>
            </a:extLst>
          </p:cNvPr>
          <p:cNvGrpSpPr/>
          <p:nvPr/>
        </p:nvGrpSpPr>
        <p:grpSpPr>
          <a:xfrm>
            <a:off x="411608" y="432636"/>
            <a:ext cx="6644221" cy="1964630"/>
            <a:chOff x="305753" y="2619274"/>
            <a:chExt cx="6644221" cy="1964630"/>
          </a:xfrm>
        </p:grpSpPr>
        <p:sp>
          <p:nvSpPr>
            <p:cNvPr id="4" name="Left Text Body">
              <a:extLst>
                <a:ext uri="{FF2B5EF4-FFF2-40B4-BE49-F238E27FC236}">
                  <a16:creationId xmlns:a16="http://schemas.microsoft.com/office/drawing/2014/main" id="{7FA0759F-CC24-2542-9C0C-09DD138DB98B}"/>
                </a:ext>
              </a:extLst>
            </p:cNvPr>
            <p:cNvSpPr txBox="1"/>
            <p:nvPr/>
          </p:nvSpPr>
          <p:spPr>
            <a:xfrm>
              <a:off x="1079401" y="3515278"/>
              <a:ext cx="5870573" cy="1068626"/>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Hormone made by your pancreas</a:t>
              </a: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Life-saving and life sustaining</a:t>
              </a: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Helps your body use glucose for energy</a:t>
              </a:r>
            </a:p>
          </p:txBody>
        </p:sp>
        <p:sp>
          <p:nvSpPr>
            <p:cNvPr id="5" name="LeftSub">
              <a:extLst>
                <a:ext uri="{FF2B5EF4-FFF2-40B4-BE49-F238E27FC236}">
                  <a16:creationId xmlns:a16="http://schemas.microsoft.com/office/drawing/2014/main" id="{01128D32-3073-A646-B46E-07AFE5DE6511}"/>
                </a:ext>
              </a:extLst>
            </p:cNvPr>
            <p:cNvSpPr txBox="1"/>
            <p:nvPr/>
          </p:nvSpPr>
          <p:spPr>
            <a:xfrm>
              <a:off x="305753" y="2619274"/>
              <a:ext cx="3118356" cy="766087"/>
            </a:xfrm>
            <a:prstGeom prst="rect">
              <a:avLst/>
            </a:prstGeom>
            <a:noFill/>
          </p:spPr>
          <p:txBody>
            <a:bodyPr wrap="square" lIns="0" tIns="0" rIns="0" bIns="0" rtlCol="0">
              <a:spAutoFit/>
            </a:bodyPr>
            <a:lstStyle/>
            <a:p>
              <a:pPr>
                <a:lnSpc>
                  <a:spcPct val="150000"/>
                </a:lnSpc>
              </a:pPr>
              <a:r>
                <a:rPr lang="en-US" sz="3600" b="1" dirty="0">
                  <a:solidFill>
                    <a:schemeClr val="tx1">
                      <a:lumMod val="65000"/>
                      <a:lumOff val="35000"/>
                    </a:schemeClr>
                  </a:solidFill>
                </a:rPr>
                <a:t>Insulin Facts</a:t>
              </a:r>
              <a:endParaRPr lang="en-ID" sz="3600" b="1" dirty="0">
                <a:solidFill>
                  <a:schemeClr val="tx1">
                    <a:lumMod val="65000"/>
                    <a:lumOff val="35000"/>
                  </a:schemeClr>
                </a:solidFill>
              </a:endParaRPr>
            </a:p>
          </p:txBody>
        </p:sp>
      </p:grpSp>
      <p:sp>
        <p:nvSpPr>
          <p:cNvPr id="7" name="Left Text Body">
            <a:extLst>
              <a:ext uri="{FF2B5EF4-FFF2-40B4-BE49-F238E27FC236}">
                <a16:creationId xmlns:a16="http://schemas.microsoft.com/office/drawing/2014/main" id="{98E6EB91-8A1B-E94F-9063-31CDCEB308FE}"/>
              </a:ext>
            </a:extLst>
          </p:cNvPr>
          <p:cNvSpPr txBox="1"/>
          <p:nvPr/>
        </p:nvSpPr>
        <p:spPr>
          <a:xfrm>
            <a:off x="1424424" y="4911775"/>
            <a:ext cx="5870573" cy="1068626"/>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Type 2 Diabetes: </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Pancreas is not able to produce enough insulin </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Body is resistant to using insulin</a:t>
            </a:r>
          </a:p>
        </p:txBody>
      </p:sp>
      <p:sp>
        <p:nvSpPr>
          <p:cNvPr id="9" name="Left Text Body">
            <a:extLst>
              <a:ext uri="{FF2B5EF4-FFF2-40B4-BE49-F238E27FC236}">
                <a16:creationId xmlns:a16="http://schemas.microsoft.com/office/drawing/2014/main" id="{844436DF-16D8-F946-9FBE-3DCC171E50E6}"/>
              </a:ext>
            </a:extLst>
          </p:cNvPr>
          <p:cNvSpPr txBox="1"/>
          <p:nvPr/>
        </p:nvSpPr>
        <p:spPr>
          <a:xfrm>
            <a:off x="1428488" y="3180781"/>
            <a:ext cx="4542673" cy="699359"/>
          </a:xfrm>
          <a:prstGeom prst="rect">
            <a:avLst/>
          </a:prstGeom>
          <a:noFill/>
        </p:spPr>
        <p:txBody>
          <a:bodyPr wrap="square" lIns="0" tIns="0" rIns="0" bIns="0" rtlCol="0">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Type 1 Diabetes: </a:t>
            </a:r>
          </a:p>
          <a:p>
            <a:pPr marL="742950" lvl="1" indent="-285750">
              <a:lnSpc>
                <a:spcPct val="150000"/>
              </a:lnSpc>
              <a:buFont typeface="Courier New" panose="02070309020205020404" pitchFamily="49" charset="0"/>
              <a:buChar char="o"/>
            </a:pPr>
            <a:r>
              <a:rPr lang="en-US" sz="1600" dirty="0">
                <a:solidFill>
                  <a:schemeClr val="tx1">
                    <a:lumMod val="65000"/>
                    <a:lumOff val="35000"/>
                  </a:schemeClr>
                </a:solidFill>
              </a:rPr>
              <a:t>Pancreas is unable to produce insulin</a:t>
            </a:r>
          </a:p>
        </p:txBody>
      </p:sp>
      <p:pic>
        <p:nvPicPr>
          <p:cNvPr id="10" name="Picture 9" descr="A close up of a sign&#10;&#10;Description automatically generated">
            <a:extLst>
              <a:ext uri="{FF2B5EF4-FFF2-40B4-BE49-F238E27FC236}">
                <a16:creationId xmlns:a16="http://schemas.microsoft.com/office/drawing/2014/main" id="{EB29DCC7-4830-AF42-9C16-C9811ACD2E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756" y="2791941"/>
            <a:ext cx="1279918" cy="1280243"/>
          </a:xfrm>
          <a:prstGeom prst="rect">
            <a:avLst/>
          </a:prstGeom>
        </p:spPr>
      </p:pic>
      <p:pic>
        <p:nvPicPr>
          <p:cNvPr id="12" name="Picture 11" descr="A picture containing sign&#10;&#10;Description automatically generated">
            <a:extLst>
              <a:ext uri="{FF2B5EF4-FFF2-40B4-BE49-F238E27FC236}">
                <a16:creationId xmlns:a16="http://schemas.microsoft.com/office/drawing/2014/main" id="{EBB107B4-8736-2F45-A05B-F35AAF6DB0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823" y="4713637"/>
            <a:ext cx="1334467" cy="1340863"/>
          </a:xfrm>
          <a:prstGeom prst="rect">
            <a:avLst/>
          </a:prstGeom>
        </p:spPr>
      </p:pic>
      <p:pic>
        <p:nvPicPr>
          <p:cNvPr id="8" name="Picture 7" descr="A picture containing camera, large, plane, air&#10;&#10;Description automatically generated">
            <a:extLst>
              <a:ext uri="{FF2B5EF4-FFF2-40B4-BE49-F238E27FC236}">
                <a16:creationId xmlns:a16="http://schemas.microsoft.com/office/drawing/2014/main" id="{795AA09C-D321-C936-4522-D2A4AF3987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88850" y="1630112"/>
            <a:ext cx="3565763" cy="2253823"/>
          </a:xfrm>
          <a:prstGeom prst="rect">
            <a:avLst/>
          </a:prstGeom>
        </p:spPr>
      </p:pic>
      <p:sp>
        <p:nvSpPr>
          <p:cNvPr id="13" name="Rectangle 12">
            <a:extLst>
              <a:ext uri="{FF2B5EF4-FFF2-40B4-BE49-F238E27FC236}">
                <a16:creationId xmlns:a16="http://schemas.microsoft.com/office/drawing/2014/main" id="{B99377A6-7BE8-CBC1-2B80-97B199D4D94A}"/>
              </a:ext>
            </a:extLst>
          </p:cNvPr>
          <p:cNvSpPr/>
          <p:nvPr/>
        </p:nvSpPr>
        <p:spPr>
          <a:xfrm>
            <a:off x="6243163" y="3995113"/>
            <a:ext cx="5657216" cy="923330"/>
          </a:xfrm>
          <a:prstGeom prst="rect">
            <a:avLst/>
          </a:prstGeom>
        </p:spPr>
        <p:txBody>
          <a:bodyPr wrap="square" lIns="91440" tIns="45720" rIns="91440" bIns="45720" anchor="t">
            <a:spAutoFit/>
          </a:bodyPr>
          <a:lstStyle/>
          <a:p>
            <a:pPr algn="ctr"/>
            <a:r>
              <a:rPr lang="en-US"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https://health.utah.edu/nutrition-integrative-physiology/community-outreach/utah-center-community-nutrition/clinical-nutrition-resources</a:t>
            </a:r>
            <a:endParaRPr lang="en-US"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descr="A red circle with black background&#10;&#10;Description automatically generated">
            <a:extLst>
              <a:ext uri="{FF2B5EF4-FFF2-40B4-BE49-F238E27FC236}">
                <a16:creationId xmlns:a16="http://schemas.microsoft.com/office/drawing/2014/main" id="{16DBAEAC-35D6-A969-1916-5A7D1748607D}"/>
              </a:ext>
            </a:extLst>
          </p:cNvPr>
          <p:cNvPicPr>
            <a:picLocks noChangeAspect="1"/>
          </p:cNvPicPr>
          <p:nvPr/>
        </p:nvPicPr>
        <p:blipFill>
          <a:blip r:embed="rId7">
            <a:alphaModFix amt="70000"/>
            <a:extLst>
              <a:ext uri="{28A0092B-C50C-407E-A947-70E740481C1C}">
                <a14:useLocalDpi xmlns:a14="http://schemas.microsoft.com/office/drawing/2010/main"/>
              </a:ext>
            </a:extLst>
          </a:blip>
          <a:stretch>
            <a:fillRect/>
          </a:stretch>
        </p:blipFill>
        <p:spPr>
          <a:xfrm>
            <a:off x="10885996" y="-821907"/>
            <a:ext cx="2235200" cy="2235200"/>
          </a:xfrm>
          <a:prstGeom prst="rect">
            <a:avLst/>
          </a:prstGeom>
        </p:spPr>
      </p:pic>
      <p:pic>
        <p:nvPicPr>
          <p:cNvPr id="17" name="Picture 16" descr="A yellow circle with black background&#10;&#10;Description automatically generated">
            <a:extLst>
              <a:ext uri="{FF2B5EF4-FFF2-40B4-BE49-F238E27FC236}">
                <a16:creationId xmlns:a16="http://schemas.microsoft.com/office/drawing/2014/main" id="{6B1F924D-7F86-42F1-2021-123BAB37C6A6}"/>
              </a:ext>
            </a:extLst>
          </p:cNvPr>
          <p:cNvPicPr>
            <a:picLocks noChangeAspect="1"/>
          </p:cNvPicPr>
          <p:nvPr/>
        </p:nvPicPr>
        <p:blipFill>
          <a:blip r:embed="rId8" cstate="email">
            <a:alphaModFix amt="70000"/>
            <a:extLst>
              <a:ext uri="{28A0092B-C50C-407E-A947-70E740481C1C}">
                <a14:useLocalDpi xmlns:a14="http://schemas.microsoft.com/office/drawing/2010/main"/>
              </a:ext>
            </a:extLst>
          </a:blip>
          <a:stretch>
            <a:fillRect/>
          </a:stretch>
        </p:blipFill>
        <p:spPr>
          <a:xfrm>
            <a:off x="9414289" y="-598665"/>
            <a:ext cx="1045631" cy="1045631"/>
          </a:xfrm>
          <a:prstGeom prst="rect">
            <a:avLst/>
          </a:prstGeom>
        </p:spPr>
      </p:pic>
      <p:pic>
        <p:nvPicPr>
          <p:cNvPr id="19" name="Picture 18" descr="A purple circle with black background&#10;&#10;Description automatically generated">
            <a:extLst>
              <a:ext uri="{FF2B5EF4-FFF2-40B4-BE49-F238E27FC236}">
                <a16:creationId xmlns:a16="http://schemas.microsoft.com/office/drawing/2014/main" id="{EF0993A5-A31E-16E9-CC09-DB6401C109B0}"/>
              </a:ext>
            </a:extLst>
          </p:cNvPr>
          <p:cNvPicPr>
            <a:picLocks noChangeAspect="1"/>
          </p:cNvPicPr>
          <p:nvPr/>
        </p:nvPicPr>
        <p:blipFill>
          <a:blip r:embed="rId9" cstate="email">
            <a:alphaModFix amt="70000"/>
            <a:extLst>
              <a:ext uri="{28A0092B-C50C-407E-A947-70E740481C1C}">
                <a14:useLocalDpi xmlns:a14="http://schemas.microsoft.com/office/drawing/2010/main"/>
              </a:ext>
            </a:extLst>
          </a:blip>
          <a:stretch>
            <a:fillRect/>
          </a:stretch>
        </p:blipFill>
        <p:spPr>
          <a:xfrm>
            <a:off x="10130953" y="588294"/>
            <a:ext cx="667700" cy="667700"/>
          </a:xfrm>
          <a:prstGeom prst="rect">
            <a:avLst/>
          </a:prstGeom>
        </p:spPr>
      </p:pic>
    </p:spTree>
    <p:extLst>
      <p:ext uri="{BB962C8B-B14F-4D97-AF65-F5344CB8AC3E}">
        <p14:creationId xmlns:p14="http://schemas.microsoft.com/office/powerpoint/2010/main" val="249011415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145FC-8D5B-49C1-AF08-D5C0149D4EEF}"/>
              </a:ext>
            </a:extLst>
          </p:cNvPr>
          <p:cNvSpPr txBox="1"/>
          <p:nvPr/>
        </p:nvSpPr>
        <p:spPr>
          <a:xfrm>
            <a:off x="3268384" y="530906"/>
            <a:ext cx="3616759" cy="742383"/>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Type 1 Diabetes</a:t>
            </a:r>
            <a:endParaRPr lang="en-ID" sz="3600" b="1" dirty="0">
              <a:solidFill>
                <a:schemeClr val="tx1">
                  <a:lumMod val="65000"/>
                  <a:lumOff val="35000"/>
                </a:schemeClr>
              </a:solidFill>
            </a:endParaRPr>
          </a:p>
        </p:txBody>
      </p:sp>
      <p:sp>
        <p:nvSpPr>
          <p:cNvPr id="10" name="Loose Subtitle">
            <a:extLst>
              <a:ext uri="{FF2B5EF4-FFF2-40B4-BE49-F238E27FC236}">
                <a16:creationId xmlns:a16="http://schemas.microsoft.com/office/drawing/2014/main" id="{2E29832D-57B7-42D7-BD0F-357F7537C514}"/>
              </a:ext>
            </a:extLst>
          </p:cNvPr>
          <p:cNvSpPr txBox="1"/>
          <p:nvPr/>
        </p:nvSpPr>
        <p:spPr>
          <a:xfrm>
            <a:off x="9518815" y="-1405263"/>
            <a:ext cx="4616648" cy="215444"/>
          </a:xfrm>
          <a:prstGeom prst="rect">
            <a:avLst/>
          </a:prstGeom>
          <a:noFill/>
        </p:spPr>
        <p:txBody>
          <a:bodyPr wrap="none" lIns="0" tIns="0" rIns="0" bIns="0" rtlCol="0" anchor="t" anchorCtr="0">
            <a:spAutoFit/>
          </a:bodyPr>
          <a:lstStyle/>
          <a:p>
            <a:r>
              <a:rPr lang="en-US" sz="1400" spc="600" dirty="0">
                <a:solidFill>
                  <a:schemeClr val="tx1">
                    <a:lumMod val="50000"/>
                    <a:lumOff val="50000"/>
                  </a:schemeClr>
                </a:solidFill>
                <a:latin typeface="+mj-lt"/>
              </a:rPr>
              <a:t>Simple presentation template</a:t>
            </a:r>
            <a:endParaRPr lang="en-ID" sz="1400" spc="600" dirty="0">
              <a:solidFill>
                <a:schemeClr val="tx1">
                  <a:lumMod val="50000"/>
                  <a:lumOff val="50000"/>
                </a:schemeClr>
              </a:solidFill>
              <a:latin typeface="+mj-lt"/>
            </a:endParaRPr>
          </a:p>
        </p:txBody>
      </p:sp>
      <p:pic>
        <p:nvPicPr>
          <p:cNvPr id="11" name="Picture 10">
            <a:extLst>
              <a:ext uri="{FF2B5EF4-FFF2-40B4-BE49-F238E27FC236}">
                <a16:creationId xmlns:a16="http://schemas.microsoft.com/office/drawing/2014/main" id="{499F3B40-B39E-7B45-9605-C331A4972E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69183" y="2996509"/>
            <a:ext cx="546100" cy="495300"/>
          </a:xfrm>
          <a:prstGeom prst="rect">
            <a:avLst/>
          </a:prstGeom>
        </p:spPr>
      </p:pic>
      <p:pic>
        <p:nvPicPr>
          <p:cNvPr id="14" name="Picture 13" descr="A picture containing camera, large, plane, air&#10;&#10;Description automatically generated">
            <a:extLst>
              <a:ext uri="{FF2B5EF4-FFF2-40B4-BE49-F238E27FC236}">
                <a16:creationId xmlns:a16="http://schemas.microsoft.com/office/drawing/2014/main" id="{FCDA3B5B-FD1A-E541-97D3-911E534ADB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63891" y="1575133"/>
            <a:ext cx="5001160" cy="3155193"/>
          </a:xfrm>
          <a:prstGeom prst="rect">
            <a:avLst/>
          </a:prstGeom>
        </p:spPr>
      </p:pic>
      <p:pic>
        <p:nvPicPr>
          <p:cNvPr id="17" name="Picture 16">
            <a:extLst>
              <a:ext uri="{FF2B5EF4-FFF2-40B4-BE49-F238E27FC236}">
                <a16:creationId xmlns:a16="http://schemas.microsoft.com/office/drawing/2014/main" id="{FBC2E820-674C-5A4D-ABAC-FCC0DB5DEDD9}"/>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111818" y="460299"/>
            <a:ext cx="1045631" cy="1045631"/>
          </a:xfrm>
          <a:prstGeom prst="rect">
            <a:avLst/>
          </a:prstGeom>
        </p:spPr>
      </p:pic>
      <p:pic>
        <p:nvPicPr>
          <p:cNvPr id="21" name="Picture 20">
            <a:extLst>
              <a:ext uri="{FF2B5EF4-FFF2-40B4-BE49-F238E27FC236}">
                <a16:creationId xmlns:a16="http://schemas.microsoft.com/office/drawing/2014/main" id="{27032320-51C4-2348-ABE6-02724AFF3759}"/>
              </a:ext>
            </a:extLst>
          </p:cNvPr>
          <p:cNvPicPr>
            <a:picLocks noChangeAspect="1"/>
          </p:cNvPicPr>
          <p:nvPr/>
        </p:nvPicPr>
        <p:blipFill>
          <a:blip r:embed="rId6">
            <a:alphaModFix amt="70000"/>
            <a:extLst>
              <a:ext uri="{28A0092B-C50C-407E-A947-70E740481C1C}">
                <a14:useLocalDpi xmlns:a14="http://schemas.microsoft.com/office/drawing/2010/main"/>
              </a:ext>
            </a:extLst>
          </a:blip>
          <a:stretch>
            <a:fillRect/>
          </a:stretch>
        </p:blipFill>
        <p:spPr>
          <a:xfrm>
            <a:off x="-858721" y="-858720"/>
            <a:ext cx="1717440" cy="1717440"/>
          </a:xfrm>
          <a:prstGeom prst="rect">
            <a:avLst/>
          </a:prstGeom>
        </p:spPr>
      </p:pic>
      <p:pic>
        <p:nvPicPr>
          <p:cNvPr id="22" name="Picture 21">
            <a:extLst>
              <a:ext uri="{FF2B5EF4-FFF2-40B4-BE49-F238E27FC236}">
                <a16:creationId xmlns:a16="http://schemas.microsoft.com/office/drawing/2014/main" id="{9EDE24DB-5224-2C48-A9A9-2DD14758E3DC}"/>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1111960" y="143926"/>
            <a:ext cx="531905" cy="531905"/>
          </a:xfrm>
          <a:prstGeom prst="rect">
            <a:avLst/>
          </a:prstGeom>
        </p:spPr>
      </p:pic>
      <p:sp>
        <p:nvSpPr>
          <p:cNvPr id="13" name="Rectangle 12">
            <a:extLst>
              <a:ext uri="{FF2B5EF4-FFF2-40B4-BE49-F238E27FC236}">
                <a16:creationId xmlns:a16="http://schemas.microsoft.com/office/drawing/2014/main" id="{5FFB97CD-1DE7-224E-925F-0C803F9B6B8C}"/>
              </a:ext>
            </a:extLst>
          </p:cNvPr>
          <p:cNvSpPr/>
          <p:nvPr/>
        </p:nvSpPr>
        <p:spPr>
          <a:xfrm>
            <a:off x="2318847" y="4849476"/>
            <a:ext cx="6096000" cy="923330"/>
          </a:xfrm>
          <a:prstGeom prst="rect">
            <a:avLst/>
          </a:prstGeom>
        </p:spPr>
        <p:txBody>
          <a:bodyPr lIns="91440" tIns="45720" rIns="91440" bIns="45720" anchor="t">
            <a:spAutoFit/>
          </a:bodyPr>
          <a:lstStyle/>
          <a:p>
            <a:pPr algn="ctr"/>
            <a:r>
              <a:rPr lang="en-US"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https://health.utah.edu/nutrition-integrative-physiology/community-outreach/utah-center-community-nutrition/clinical-nutrition-resources</a:t>
            </a:r>
            <a:endParaRPr lang="en-US"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41656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remote control&#10;&#10;Description automatically generated">
            <a:extLst>
              <a:ext uri="{FF2B5EF4-FFF2-40B4-BE49-F238E27FC236}">
                <a16:creationId xmlns:a16="http://schemas.microsoft.com/office/drawing/2014/main" id="{C8D85BC4-5324-CD43-8D6D-258C78C714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867" y="0"/>
            <a:ext cx="12223960" cy="7483583"/>
          </a:xfrm>
          <a:prstGeom prst="rect">
            <a:avLst/>
          </a:prstGeom>
        </p:spPr>
      </p:pic>
      <p:sp>
        <p:nvSpPr>
          <p:cNvPr id="47" name="LeftSub">
            <a:extLst>
              <a:ext uri="{FF2B5EF4-FFF2-40B4-BE49-F238E27FC236}">
                <a16:creationId xmlns:a16="http://schemas.microsoft.com/office/drawing/2014/main" id="{1E8E3D06-399B-B046-9D75-DAEECCE47870}"/>
              </a:ext>
            </a:extLst>
          </p:cNvPr>
          <p:cNvSpPr txBox="1"/>
          <p:nvPr/>
        </p:nvSpPr>
        <p:spPr>
          <a:xfrm>
            <a:off x="446249" y="495425"/>
            <a:ext cx="3320957" cy="492443"/>
          </a:xfrm>
          <a:prstGeom prst="rect">
            <a:avLst/>
          </a:prstGeom>
          <a:noFill/>
        </p:spPr>
        <p:txBody>
          <a:bodyPr wrap="square" lIns="0" tIns="0" rIns="0" bIns="0" rtlCol="0">
            <a:spAutoFit/>
          </a:bodyPr>
          <a:lstStyle/>
          <a:p>
            <a:r>
              <a:rPr lang="en-US" sz="3200" b="1" dirty="0">
                <a:solidFill>
                  <a:schemeClr val="tx1">
                    <a:lumMod val="65000"/>
                    <a:lumOff val="35000"/>
                  </a:schemeClr>
                </a:solidFill>
              </a:rPr>
              <a:t>Type 1 Diabetes</a:t>
            </a:r>
            <a:endParaRPr lang="en-ID" sz="3200" b="1" dirty="0">
              <a:solidFill>
                <a:schemeClr val="tx1">
                  <a:lumMod val="65000"/>
                  <a:lumOff val="35000"/>
                </a:schemeClr>
              </a:solidFill>
            </a:endParaRPr>
          </a:p>
        </p:txBody>
      </p:sp>
      <p:sp>
        <p:nvSpPr>
          <p:cNvPr id="44" name="Center Text Body">
            <a:extLst>
              <a:ext uri="{FF2B5EF4-FFF2-40B4-BE49-F238E27FC236}">
                <a16:creationId xmlns:a16="http://schemas.microsoft.com/office/drawing/2014/main" id="{11B04FC5-883D-6C45-BC4B-735072699EB6}"/>
              </a:ext>
            </a:extLst>
          </p:cNvPr>
          <p:cNvSpPr txBox="1"/>
          <p:nvPr/>
        </p:nvSpPr>
        <p:spPr>
          <a:xfrm>
            <a:off x="1000502" y="1126300"/>
            <a:ext cx="7016050" cy="2546018"/>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marL="285750" indent="-285750" algn="l">
              <a:buFont typeface="Arial" panose="020B0604020202020204" pitchFamily="34" charset="0"/>
              <a:buChar char="•"/>
            </a:pPr>
            <a:r>
              <a:rPr lang="en-US" sz="1600" dirty="0">
                <a:solidFill>
                  <a:schemeClr val="tx1"/>
                </a:solidFill>
              </a:rPr>
              <a:t>About 5 -10% of people with diabetes have Type 1</a:t>
            </a:r>
            <a:endParaRPr lang="en-US" sz="1600" dirty="0">
              <a:solidFill>
                <a:schemeClr val="tx1"/>
              </a:solidFill>
              <a:ea typeface="Open Sans"/>
              <a:cs typeface="Open Sans"/>
            </a:endParaRPr>
          </a:p>
          <a:p>
            <a:pPr marL="285750" indent="-285750" algn="l">
              <a:buFont typeface="Arial" panose="020B0604020202020204" pitchFamily="34" charset="0"/>
              <a:buChar char="•"/>
            </a:pPr>
            <a:r>
              <a:rPr lang="en-US" sz="1600" dirty="0">
                <a:solidFill>
                  <a:schemeClr val="tx1"/>
                </a:solidFill>
              </a:rPr>
              <a:t>Autoimmune disorder – Body attacks itself and destroys cells in pancreas which produce insulin</a:t>
            </a:r>
            <a:endParaRPr lang="en-US" sz="1600" dirty="0">
              <a:solidFill>
                <a:schemeClr val="tx1"/>
              </a:solidFill>
              <a:ea typeface="Open Sans"/>
              <a:cs typeface="Open Sans"/>
            </a:endParaRPr>
          </a:p>
          <a:p>
            <a:pPr marL="285750" indent="-285750" algn="l">
              <a:buFont typeface="Arial" panose="020B0604020202020204" pitchFamily="34" charset="0"/>
              <a:buChar char="•"/>
            </a:pPr>
            <a:r>
              <a:rPr lang="en-US" sz="1600" dirty="0">
                <a:solidFill>
                  <a:schemeClr val="tx1"/>
                </a:solidFill>
              </a:rPr>
              <a:t>Pancreas is unable to produce insulin and cannot use glucose</a:t>
            </a:r>
            <a:endParaRPr lang="en-US" sz="1600" dirty="0">
              <a:solidFill>
                <a:schemeClr val="tx1"/>
              </a:solidFill>
              <a:ea typeface="Open Sans"/>
              <a:cs typeface="Open Sans"/>
            </a:endParaRPr>
          </a:p>
          <a:p>
            <a:pPr marL="285750" indent="-285750" algn="l">
              <a:buFont typeface="Arial" panose="020B0604020202020204" pitchFamily="34" charset="0"/>
              <a:buChar char="•"/>
            </a:pPr>
            <a:r>
              <a:rPr lang="en-US" sz="1600" dirty="0">
                <a:solidFill>
                  <a:schemeClr val="tx1"/>
                </a:solidFill>
              </a:rPr>
              <a:t>Must inject themselves with insulin through shots or insulin pump</a:t>
            </a:r>
            <a:endParaRPr lang="en-US" sz="1600" dirty="0">
              <a:solidFill>
                <a:schemeClr val="tx1"/>
              </a:solidFill>
              <a:ea typeface="Open Sans"/>
              <a:cs typeface="Open Sans"/>
            </a:endParaRPr>
          </a:p>
          <a:p>
            <a:pPr marL="285750" indent="-285750" algn="l">
              <a:buFont typeface="Arial" panose="020B0604020202020204" pitchFamily="34" charset="0"/>
              <a:buChar char="•"/>
            </a:pPr>
            <a:r>
              <a:rPr lang="en-US" sz="1600" dirty="0">
                <a:solidFill>
                  <a:schemeClr val="tx1"/>
                </a:solidFill>
              </a:rPr>
              <a:t>This is a blood glucose monitor used to measure blood sugar levels</a:t>
            </a:r>
            <a:endParaRPr lang="en-US" sz="1600" dirty="0">
              <a:solidFill>
                <a:schemeClr val="tx1"/>
              </a:solidFill>
              <a:ea typeface="Open Sans"/>
              <a:cs typeface="Open Sans"/>
            </a:endParaRPr>
          </a:p>
          <a:p>
            <a:pPr marL="285750" indent="-285750" algn="l">
              <a:buFont typeface="Arial" panose="020B0604020202020204" pitchFamily="34" charset="0"/>
              <a:buChar char="•"/>
            </a:pPr>
            <a:endParaRPr lang="en-US" sz="1600" dirty="0">
              <a:solidFill>
                <a:schemeClr val="tx1">
                  <a:lumMod val="65000"/>
                  <a:lumOff val="35000"/>
                </a:schemeClr>
              </a:solidFill>
            </a:endParaRPr>
          </a:p>
        </p:txBody>
      </p:sp>
      <p:sp>
        <p:nvSpPr>
          <p:cNvPr id="4" name="TextBox 3">
            <a:extLst>
              <a:ext uri="{FF2B5EF4-FFF2-40B4-BE49-F238E27FC236}">
                <a16:creationId xmlns:a16="http://schemas.microsoft.com/office/drawing/2014/main" id="{E6B84E78-B21B-BB61-E889-B36985112262}"/>
              </a:ext>
            </a:extLst>
          </p:cNvPr>
          <p:cNvSpPr txBox="1"/>
          <p:nvPr/>
        </p:nvSpPr>
        <p:spPr>
          <a:xfrm>
            <a:off x="548480" y="3578906"/>
            <a:ext cx="6554443" cy="430887"/>
          </a:xfrm>
          <a:prstGeom prst="rect">
            <a:avLst/>
          </a:prstGeom>
          <a:noFill/>
        </p:spPr>
        <p:txBody>
          <a:bodyPr wrap="square" lIns="0" tIns="0" rIns="0" bIns="0" rtlCol="0" anchor="t">
            <a:spAutoFit/>
          </a:bodyPr>
          <a:lstStyle/>
          <a:p>
            <a:r>
              <a:rPr lang="en-US" sz="2800" b="1" dirty="0">
                <a:solidFill>
                  <a:schemeClr val="tx1">
                    <a:lumMod val="65000"/>
                    <a:lumOff val="35000"/>
                  </a:schemeClr>
                </a:solidFill>
              </a:rPr>
              <a:t>Warning Signs</a:t>
            </a:r>
            <a:endParaRPr lang="en-ID" sz="2800" b="1" dirty="0">
              <a:solidFill>
                <a:schemeClr val="tx1">
                  <a:lumMod val="65000"/>
                  <a:lumOff val="35000"/>
                </a:schemeClr>
              </a:solidFill>
            </a:endParaRPr>
          </a:p>
        </p:txBody>
      </p:sp>
      <p:sp>
        <p:nvSpPr>
          <p:cNvPr id="6" name="Center Text Body">
            <a:extLst>
              <a:ext uri="{FF2B5EF4-FFF2-40B4-BE49-F238E27FC236}">
                <a16:creationId xmlns:a16="http://schemas.microsoft.com/office/drawing/2014/main" id="{B5ED360A-8DFF-C31C-C575-93210381F3D4}"/>
              </a:ext>
            </a:extLst>
          </p:cNvPr>
          <p:cNvSpPr txBox="1"/>
          <p:nvPr/>
        </p:nvSpPr>
        <p:spPr>
          <a:xfrm>
            <a:off x="687045" y="4148459"/>
            <a:ext cx="7788529" cy="2863396"/>
          </a:xfrm>
          <a:prstGeom prst="rect">
            <a:avLst/>
          </a:prstGeom>
          <a:noFill/>
        </p:spPr>
        <p:txBody>
          <a:bodyPr wrap="square" lIns="0" tIns="0" rIns="0" bIns="0" rtlCol="0" anchor="t">
            <a:spAutoFit/>
          </a:bodyPr>
          <a:lstStyle>
            <a:defPPr>
              <a:defRPr lang="en-US"/>
            </a:defPPr>
            <a:lvl1pPr algn="dist">
              <a:lnSpc>
                <a:spcPct val="150000"/>
              </a:lnSpc>
              <a:defRPr sz="1400">
                <a:solidFill>
                  <a:schemeClr val="tx1">
                    <a:lumMod val="50000"/>
                    <a:lumOff val="50000"/>
                  </a:schemeClr>
                </a:solidFill>
              </a:defRPr>
            </a:lvl1pPr>
          </a:lstStyle>
          <a:p>
            <a:pPr algn="l"/>
            <a:r>
              <a:rPr lang="en-US" dirty="0">
                <a:solidFill>
                  <a:schemeClr val="tx1"/>
                </a:solidFill>
              </a:rPr>
              <a:t>Warning signs and symptoms – </a:t>
            </a:r>
            <a:r>
              <a:rPr lang="en-US" b="1" dirty="0">
                <a:solidFill>
                  <a:schemeClr val="tx1"/>
                </a:solidFill>
              </a:rPr>
              <a:t>Usually occurs suddenly</a:t>
            </a:r>
            <a:endParaRPr lang="en-US" b="1" dirty="0">
              <a:solidFill>
                <a:schemeClr val="tx1"/>
              </a:solidFill>
              <a:ea typeface="Open Sans"/>
              <a:cs typeface="Open Sans"/>
            </a:endParaRPr>
          </a:p>
          <a:p>
            <a:pPr marL="742950" lvl="1" indent="-285750">
              <a:lnSpc>
                <a:spcPct val="150000"/>
              </a:lnSpc>
              <a:buFont typeface="Arial" panose="020B0604020202020204" pitchFamily="34" charset="0"/>
              <a:buChar char="•"/>
            </a:pPr>
            <a:r>
              <a:rPr lang="en-US" sz="1600" dirty="0"/>
              <a:t>Excessive thirst</a:t>
            </a:r>
            <a:endParaRPr lang="en-US" sz="1600" dirty="0">
              <a:ea typeface="Open Sans"/>
              <a:cs typeface="Open Sans"/>
            </a:endParaRPr>
          </a:p>
          <a:p>
            <a:pPr marL="742950" lvl="1" indent="-285750">
              <a:lnSpc>
                <a:spcPct val="150000"/>
              </a:lnSpc>
              <a:buFont typeface="Arial" panose="020B0604020202020204" pitchFamily="34" charset="0"/>
              <a:buChar char="•"/>
            </a:pPr>
            <a:r>
              <a:rPr lang="en-US" sz="1600" dirty="0"/>
              <a:t>Frequent urination</a:t>
            </a:r>
            <a:endParaRPr lang="en-US" sz="1600" dirty="0">
              <a:ea typeface="Open Sans"/>
              <a:cs typeface="Open Sans"/>
            </a:endParaRPr>
          </a:p>
          <a:p>
            <a:pPr marL="742950" lvl="1" indent="-285750">
              <a:lnSpc>
                <a:spcPct val="150000"/>
              </a:lnSpc>
              <a:buFont typeface="Arial" panose="020B0604020202020204" pitchFamily="34" charset="0"/>
              <a:buChar char="•"/>
            </a:pPr>
            <a:r>
              <a:rPr lang="en-US" sz="1600" dirty="0"/>
              <a:t>Increased appetite</a:t>
            </a:r>
            <a:endParaRPr lang="en-US" sz="1600" dirty="0">
              <a:ea typeface="Open Sans"/>
              <a:cs typeface="Open Sans"/>
            </a:endParaRPr>
          </a:p>
          <a:p>
            <a:pPr marL="742950" lvl="1" indent="-285750">
              <a:lnSpc>
                <a:spcPct val="150000"/>
              </a:lnSpc>
              <a:buFont typeface="Arial" panose="020B0604020202020204" pitchFamily="34" charset="0"/>
              <a:buChar char="•"/>
            </a:pPr>
            <a:r>
              <a:rPr lang="en-US" sz="1600" dirty="0"/>
              <a:t>Rapid weight loss</a:t>
            </a:r>
            <a:endParaRPr lang="en-US" sz="1600" dirty="0">
              <a:ea typeface="Open Sans"/>
              <a:cs typeface="Open Sans"/>
            </a:endParaRPr>
          </a:p>
          <a:p>
            <a:pPr marL="742950" lvl="1" indent="-285750">
              <a:lnSpc>
                <a:spcPct val="150000"/>
              </a:lnSpc>
              <a:buFont typeface="Arial" panose="020B0604020202020204" pitchFamily="34" charset="0"/>
              <a:buChar char="•"/>
            </a:pPr>
            <a:r>
              <a:rPr lang="en-US" sz="1600" dirty="0"/>
              <a:t>Unexplained fatigue</a:t>
            </a:r>
            <a:endParaRPr lang="en-US" sz="1600" dirty="0">
              <a:ea typeface="Open Sans"/>
              <a:cs typeface="Open Sans"/>
            </a:endParaRPr>
          </a:p>
          <a:p>
            <a:pPr marL="742950" lvl="1" indent="-285750">
              <a:lnSpc>
                <a:spcPct val="150000"/>
              </a:lnSpc>
              <a:buFont typeface="Arial" panose="020B0604020202020204" pitchFamily="34" charset="0"/>
              <a:buChar char="•"/>
            </a:pPr>
            <a:r>
              <a:rPr lang="en-US" sz="1600" dirty="0"/>
              <a:t>High amounts of sugar in blood/urine </a:t>
            </a:r>
            <a:endParaRPr lang="en-US" sz="1600" dirty="0">
              <a:ea typeface="Open Sans"/>
              <a:cs typeface="Open Sans"/>
            </a:endParaRPr>
          </a:p>
          <a:p>
            <a:pPr marL="1200150" lvl="2" indent="-285750">
              <a:lnSpc>
                <a:spcPct val="150000"/>
              </a:lnSpc>
              <a:buFont typeface="Courier New" panose="02070309020205020404" pitchFamily="49" charset="0"/>
              <a:buChar char="o"/>
            </a:pPr>
            <a:r>
              <a:rPr lang="en-US" sz="1400" dirty="0"/>
              <a:t> Sweet odor may be present in urine or breath or body sweat</a:t>
            </a:r>
            <a:endParaRPr lang="en-US" sz="1400" dirty="0">
              <a:ea typeface="Open Sans"/>
              <a:cs typeface="Open Sans"/>
            </a:endParaRPr>
          </a:p>
        </p:txBody>
      </p:sp>
    </p:spTree>
    <p:extLst>
      <p:ext uri="{BB962C8B-B14F-4D97-AF65-F5344CB8AC3E}">
        <p14:creationId xmlns:p14="http://schemas.microsoft.com/office/powerpoint/2010/main" val="20693560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145FC-8D5B-49C1-AF08-D5C0149D4EEF}"/>
              </a:ext>
            </a:extLst>
          </p:cNvPr>
          <p:cNvSpPr txBox="1"/>
          <p:nvPr/>
        </p:nvSpPr>
        <p:spPr>
          <a:xfrm>
            <a:off x="5593030" y="693573"/>
            <a:ext cx="3616759" cy="742447"/>
          </a:xfrm>
          <a:prstGeom prst="rect">
            <a:avLst/>
          </a:prstGeom>
          <a:noFill/>
        </p:spPr>
        <p:txBody>
          <a:bodyPr wrap="none" lIns="0" tIns="0" rIns="0" bIns="0" rtlCol="0">
            <a:spAutoFit/>
          </a:bodyPr>
          <a:lstStyle/>
          <a:p>
            <a:pPr>
              <a:lnSpc>
                <a:spcPct val="150000"/>
              </a:lnSpc>
            </a:pPr>
            <a:r>
              <a:rPr lang="en-US" sz="3600" b="1" dirty="0">
                <a:solidFill>
                  <a:schemeClr val="tx1">
                    <a:lumMod val="65000"/>
                    <a:lumOff val="35000"/>
                  </a:schemeClr>
                </a:solidFill>
              </a:rPr>
              <a:t>Type 2 Diabetes</a:t>
            </a:r>
            <a:endParaRPr lang="en-ID" sz="3600" b="1" dirty="0">
              <a:solidFill>
                <a:schemeClr val="tx1">
                  <a:lumMod val="65000"/>
                  <a:lumOff val="35000"/>
                </a:schemeClr>
              </a:solidFill>
            </a:endParaRPr>
          </a:p>
        </p:txBody>
      </p:sp>
      <p:sp>
        <p:nvSpPr>
          <p:cNvPr id="10" name="Loose Subtitle">
            <a:extLst>
              <a:ext uri="{FF2B5EF4-FFF2-40B4-BE49-F238E27FC236}">
                <a16:creationId xmlns:a16="http://schemas.microsoft.com/office/drawing/2014/main" id="{2E29832D-57B7-42D7-BD0F-357F7537C514}"/>
              </a:ext>
            </a:extLst>
          </p:cNvPr>
          <p:cNvSpPr txBox="1"/>
          <p:nvPr/>
        </p:nvSpPr>
        <p:spPr>
          <a:xfrm>
            <a:off x="9518815" y="-1405263"/>
            <a:ext cx="4616648" cy="215444"/>
          </a:xfrm>
          <a:prstGeom prst="rect">
            <a:avLst/>
          </a:prstGeom>
          <a:noFill/>
        </p:spPr>
        <p:txBody>
          <a:bodyPr wrap="none" lIns="0" tIns="0" rIns="0" bIns="0" rtlCol="0" anchor="t" anchorCtr="0">
            <a:spAutoFit/>
          </a:bodyPr>
          <a:lstStyle/>
          <a:p>
            <a:r>
              <a:rPr lang="en-US" sz="1400" spc="600" dirty="0">
                <a:solidFill>
                  <a:schemeClr val="tx1">
                    <a:lumMod val="50000"/>
                    <a:lumOff val="50000"/>
                  </a:schemeClr>
                </a:solidFill>
                <a:latin typeface="+mj-lt"/>
              </a:rPr>
              <a:t>Simple presentation template</a:t>
            </a:r>
            <a:endParaRPr lang="en-ID" sz="1400" spc="600" dirty="0">
              <a:solidFill>
                <a:schemeClr val="tx1">
                  <a:lumMod val="50000"/>
                  <a:lumOff val="50000"/>
                </a:schemeClr>
              </a:solidFill>
              <a:latin typeface="+mj-lt"/>
            </a:endParaRPr>
          </a:p>
        </p:txBody>
      </p:sp>
      <p:pic>
        <p:nvPicPr>
          <p:cNvPr id="11" name="Picture 10">
            <a:extLst>
              <a:ext uri="{FF2B5EF4-FFF2-40B4-BE49-F238E27FC236}">
                <a16:creationId xmlns:a16="http://schemas.microsoft.com/office/drawing/2014/main" id="{499F3B40-B39E-7B45-9605-C331A4972E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96420" y="2696327"/>
            <a:ext cx="546100" cy="495300"/>
          </a:xfrm>
          <a:prstGeom prst="rect">
            <a:avLst/>
          </a:prstGeom>
        </p:spPr>
      </p:pic>
      <p:pic>
        <p:nvPicPr>
          <p:cNvPr id="14" name="Picture 13" descr="A picture containing camera, large, plane, air&#10;&#10;Description automatically generated">
            <a:extLst>
              <a:ext uri="{FF2B5EF4-FFF2-40B4-BE49-F238E27FC236}">
                <a16:creationId xmlns:a16="http://schemas.microsoft.com/office/drawing/2014/main" id="{FCDA3B5B-FD1A-E541-97D3-911E534ADB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1195" y="1879988"/>
            <a:ext cx="4160431" cy="2623278"/>
          </a:xfrm>
          <a:prstGeom prst="rect">
            <a:avLst/>
          </a:prstGeom>
        </p:spPr>
      </p:pic>
      <p:pic>
        <p:nvPicPr>
          <p:cNvPr id="17" name="Picture 16">
            <a:extLst>
              <a:ext uri="{FF2B5EF4-FFF2-40B4-BE49-F238E27FC236}">
                <a16:creationId xmlns:a16="http://schemas.microsoft.com/office/drawing/2014/main" id="{FBC2E820-674C-5A4D-ABAC-FCC0DB5DEDD9}"/>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583578" y="4044699"/>
            <a:ext cx="1045631" cy="1045631"/>
          </a:xfrm>
          <a:prstGeom prst="rect">
            <a:avLst/>
          </a:prstGeom>
        </p:spPr>
      </p:pic>
      <p:pic>
        <p:nvPicPr>
          <p:cNvPr id="21" name="Picture 20">
            <a:extLst>
              <a:ext uri="{FF2B5EF4-FFF2-40B4-BE49-F238E27FC236}">
                <a16:creationId xmlns:a16="http://schemas.microsoft.com/office/drawing/2014/main" id="{27032320-51C4-2348-ABE6-02724AFF3759}"/>
              </a:ext>
            </a:extLst>
          </p:cNvPr>
          <p:cNvPicPr>
            <a:picLocks noChangeAspect="1"/>
          </p:cNvPicPr>
          <p:nvPr/>
        </p:nvPicPr>
        <p:blipFill>
          <a:blip r:embed="rId6" cstate="email">
            <a:alphaModFix amt="70000"/>
            <a:extLst>
              <a:ext uri="{28A0092B-C50C-407E-A947-70E740481C1C}">
                <a14:useLocalDpi xmlns:a14="http://schemas.microsoft.com/office/drawing/2010/main"/>
              </a:ext>
            </a:extLst>
          </a:blip>
          <a:stretch>
            <a:fillRect/>
          </a:stretch>
        </p:blipFill>
        <p:spPr>
          <a:xfrm>
            <a:off x="1719588" y="5125732"/>
            <a:ext cx="667700" cy="667700"/>
          </a:xfrm>
          <a:prstGeom prst="rect">
            <a:avLst/>
          </a:prstGeom>
        </p:spPr>
      </p:pic>
      <p:pic>
        <p:nvPicPr>
          <p:cNvPr id="22" name="Picture 21">
            <a:extLst>
              <a:ext uri="{FF2B5EF4-FFF2-40B4-BE49-F238E27FC236}">
                <a16:creationId xmlns:a16="http://schemas.microsoft.com/office/drawing/2014/main" id="{9EDE24DB-5224-2C48-A9A9-2DD14758E3DC}"/>
              </a:ext>
            </a:extLst>
          </p:cNvPr>
          <p:cNvPicPr>
            <a:picLocks noChangeAspect="1"/>
          </p:cNvPicPr>
          <p:nvPr/>
        </p:nvPicPr>
        <p:blipFill>
          <a:blip r:embed="rId7">
            <a:alphaModFix amt="70000"/>
            <a:extLst>
              <a:ext uri="{28A0092B-C50C-407E-A947-70E740481C1C}">
                <a14:useLocalDpi xmlns:a14="http://schemas.microsoft.com/office/drawing/2010/main"/>
              </a:ext>
            </a:extLst>
          </a:blip>
          <a:stretch>
            <a:fillRect/>
          </a:stretch>
        </p:blipFill>
        <p:spPr>
          <a:xfrm>
            <a:off x="232818" y="719806"/>
            <a:ext cx="2235200" cy="2235200"/>
          </a:xfrm>
          <a:prstGeom prst="rect">
            <a:avLst/>
          </a:prstGeom>
        </p:spPr>
      </p:pic>
      <p:pic>
        <p:nvPicPr>
          <p:cNvPr id="23" name="Picture 22">
            <a:extLst>
              <a:ext uri="{FF2B5EF4-FFF2-40B4-BE49-F238E27FC236}">
                <a16:creationId xmlns:a16="http://schemas.microsoft.com/office/drawing/2014/main" id="{235CA12C-7C26-4F4B-9937-DF20C3D4A9E9}"/>
              </a:ext>
            </a:extLst>
          </p:cNvPr>
          <p:cNvPicPr>
            <a:picLocks noChangeAspect="1"/>
          </p:cNvPicPr>
          <p:nvPr/>
        </p:nvPicPr>
        <p:blipFill>
          <a:blip r:embed="rId8">
            <a:alphaModFix amt="70000"/>
            <a:extLst>
              <a:ext uri="{28A0092B-C50C-407E-A947-70E740481C1C}">
                <a14:useLocalDpi xmlns:a14="http://schemas.microsoft.com/office/drawing/2010/main"/>
              </a:ext>
            </a:extLst>
          </a:blip>
          <a:stretch>
            <a:fillRect/>
          </a:stretch>
        </p:blipFill>
        <p:spPr>
          <a:xfrm>
            <a:off x="1821188" y="2787895"/>
            <a:ext cx="1781548" cy="1781548"/>
          </a:xfrm>
          <a:prstGeom prst="rect">
            <a:avLst/>
          </a:prstGeom>
        </p:spPr>
      </p:pic>
      <p:pic>
        <p:nvPicPr>
          <p:cNvPr id="4" name="Picture 3">
            <a:extLst>
              <a:ext uri="{FF2B5EF4-FFF2-40B4-BE49-F238E27FC236}">
                <a16:creationId xmlns:a16="http://schemas.microsoft.com/office/drawing/2014/main" id="{5A4FCB4D-700F-8340-ADDD-4C1213164E75}"/>
              </a:ext>
            </a:extLst>
          </p:cNvPr>
          <p:cNvPicPr>
            <a:picLocks noChangeAspect="1"/>
          </p:cNvPicPr>
          <p:nvPr/>
        </p:nvPicPr>
        <p:blipFill>
          <a:blip r:embed="rId9">
            <a:alphaModFix amt="70000"/>
            <a:extLst>
              <a:ext uri="{28A0092B-C50C-407E-A947-70E740481C1C}">
                <a14:useLocalDpi xmlns:a14="http://schemas.microsoft.com/office/drawing/2010/main"/>
              </a:ext>
            </a:extLst>
          </a:blip>
          <a:stretch>
            <a:fillRect/>
          </a:stretch>
        </p:blipFill>
        <p:spPr>
          <a:xfrm>
            <a:off x="-1242179" y="1879988"/>
            <a:ext cx="2235200" cy="2235200"/>
          </a:xfrm>
          <a:prstGeom prst="rect">
            <a:avLst/>
          </a:prstGeom>
        </p:spPr>
      </p:pic>
      <p:sp>
        <p:nvSpPr>
          <p:cNvPr id="13" name="Rectangle 12">
            <a:extLst>
              <a:ext uri="{FF2B5EF4-FFF2-40B4-BE49-F238E27FC236}">
                <a16:creationId xmlns:a16="http://schemas.microsoft.com/office/drawing/2014/main" id="{FF04383C-3844-B241-A0A3-E2189C3DDAE2}"/>
              </a:ext>
            </a:extLst>
          </p:cNvPr>
          <p:cNvSpPr/>
          <p:nvPr/>
        </p:nvSpPr>
        <p:spPr>
          <a:xfrm>
            <a:off x="4919662" y="4931394"/>
            <a:ext cx="6096000" cy="923330"/>
          </a:xfrm>
          <a:prstGeom prst="rect">
            <a:avLst/>
          </a:prstGeom>
        </p:spPr>
        <p:txBody>
          <a:bodyPr>
            <a:spAutoFit/>
          </a:bodyPr>
          <a:lstStyle/>
          <a:p>
            <a:r>
              <a:rPr lang="en-US"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https://health.utah.edu/nutrition-integrative-physiology/community-outreach/utah-center-community-nutrition/clinical-nutrition-resources</a:t>
            </a:r>
            <a:endParaRPr lang="en-US" dirty="0">
              <a:solidFill>
                <a:schemeClr val="tx2">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988643"/>
      </p:ext>
    </p:extLst>
  </p:cSld>
  <p:clrMapOvr>
    <a:masterClrMapping/>
  </p:clrMapOvr>
  <p:transition spd="slow">
    <p:push dir="u"/>
  </p:transition>
</p:sld>
</file>

<file path=ppt/theme/theme1.xml><?xml version="1.0" encoding="utf-8"?>
<a:theme xmlns:a="http://schemas.openxmlformats.org/drawingml/2006/main" name="Office Theme">
  <a:themeElements>
    <a:clrScheme name="Newstep Slank Color 7">
      <a:dk1>
        <a:srgbClr val="000000"/>
      </a:dk1>
      <a:lt1>
        <a:srgbClr val="FFFFFF"/>
      </a:lt1>
      <a:dk2>
        <a:srgbClr val="10546A"/>
      </a:dk2>
      <a:lt2>
        <a:srgbClr val="A0A2AA"/>
      </a:lt2>
      <a:accent1>
        <a:srgbClr val="FF0A12"/>
      </a:accent1>
      <a:accent2>
        <a:srgbClr val="F01920"/>
      </a:accent2>
      <a:accent3>
        <a:srgbClr val="E93214"/>
      </a:accent3>
      <a:accent4>
        <a:srgbClr val="C8461E"/>
      </a:accent4>
      <a:accent5>
        <a:srgbClr val="5A7182"/>
      </a:accent5>
      <a:accent6>
        <a:srgbClr val="3C5A66"/>
      </a:accent6>
      <a:hlink>
        <a:srgbClr val="1CADE4"/>
      </a:hlink>
      <a:folHlink>
        <a:srgbClr val="2683C6"/>
      </a:folHlink>
    </a:clrScheme>
    <a:fontScheme name="Custom 19">
      <a:majorFont>
        <a:latin typeface="Abril Fatface"/>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9998</TotalTime>
  <Words>1948</Words>
  <Application>Microsoft Macintosh PowerPoint</Application>
  <PresentationFormat>Custom</PresentationFormat>
  <Paragraphs>203</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Abril Fatface</vt:lpstr>
      <vt:lpstr>Arial</vt:lpstr>
      <vt:lpstr>Calibri</vt:lpstr>
      <vt:lpstr>Courier New</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MADELEINE LOUISE FRENCH</cp:lastModifiedBy>
  <cp:revision>858</cp:revision>
  <dcterms:created xsi:type="dcterms:W3CDTF">2018-11-06T00:42:49Z</dcterms:created>
  <dcterms:modified xsi:type="dcterms:W3CDTF">2023-07-12T20:55:34Z</dcterms:modified>
</cp:coreProperties>
</file>