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30"/>
  </p:notesMasterIdLst>
  <p:handoutMasterIdLst>
    <p:handoutMasterId r:id="rId31"/>
  </p:handoutMasterIdLst>
  <p:sldIdLst>
    <p:sldId id="368" r:id="rId6"/>
    <p:sldId id="367" r:id="rId7"/>
    <p:sldId id="369" r:id="rId8"/>
    <p:sldId id="370" r:id="rId9"/>
    <p:sldId id="371" r:id="rId10"/>
    <p:sldId id="372" r:id="rId11"/>
    <p:sldId id="399" r:id="rId12"/>
    <p:sldId id="400" r:id="rId13"/>
    <p:sldId id="401" r:id="rId14"/>
    <p:sldId id="394" r:id="rId15"/>
    <p:sldId id="257" r:id="rId16"/>
    <p:sldId id="263" r:id="rId17"/>
    <p:sldId id="268" r:id="rId18"/>
    <p:sldId id="395" r:id="rId19"/>
    <p:sldId id="266" r:id="rId20"/>
    <p:sldId id="373" r:id="rId21"/>
    <p:sldId id="396" r:id="rId22"/>
    <p:sldId id="390" r:id="rId23"/>
    <p:sldId id="392" r:id="rId24"/>
    <p:sldId id="380" r:id="rId25"/>
    <p:sldId id="382" r:id="rId26"/>
    <p:sldId id="384" r:id="rId27"/>
    <p:sldId id="397" r:id="rId28"/>
    <p:sldId id="398" r:id="rId29"/>
  </p:sldIdLst>
  <p:sldSz cx="10972800" cy="8229600" type="B4JIS"/>
  <p:notesSz cx="6858000" cy="9144000"/>
  <p:defaultTextStyle>
    <a:defPPr>
      <a:defRPr lang="en-US"/>
    </a:defPPr>
    <a:lvl1pPr marL="0" algn="l" defTabSz="731520" rtl="0" eaLnBrk="1" latinLnBrk="0" hangingPunct="1">
      <a:defRPr sz="2880" kern="1200">
        <a:solidFill>
          <a:schemeClr val="tx1"/>
        </a:solidFill>
        <a:latin typeface="+mn-lt"/>
        <a:ea typeface="+mn-ea"/>
        <a:cs typeface="+mn-cs"/>
      </a:defRPr>
    </a:lvl1pPr>
    <a:lvl2pPr marL="731520" algn="l" defTabSz="731520" rtl="0" eaLnBrk="1" latinLnBrk="0" hangingPunct="1">
      <a:defRPr sz="2880" kern="1200">
        <a:solidFill>
          <a:schemeClr val="tx1"/>
        </a:solidFill>
        <a:latin typeface="+mn-lt"/>
        <a:ea typeface="+mn-ea"/>
        <a:cs typeface="+mn-cs"/>
      </a:defRPr>
    </a:lvl2pPr>
    <a:lvl3pPr marL="1463040" algn="l" defTabSz="731520" rtl="0" eaLnBrk="1" latinLnBrk="0" hangingPunct="1">
      <a:defRPr sz="2880" kern="1200">
        <a:solidFill>
          <a:schemeClr val="tx1"/>
        </a:solidFill>
        <a:latin typeface="+mn-lt"/>
        <a:ea typeface="+mn-ea"/>
        <a:cs typeface="+mn-cs"/>
      </a:defRPr>
    </a:lvl3pPr>
    <a:lvl4pPr marL="2194560" algn="l" defTabSz="731520" rtl="0" eaLnBrk="1" latinLnBrk="0" hangingPunct="1">
      <a:defRPr sz="2880" kern="1200">
        <a:solidFill>
          <a:schemeClr val="tx1"/>
        </a:solidFill>
        <a:latin typeface="+mn-lt"/>
        <a:ea typeface="+mn-ea"/>
        <a:cs typeface="+mn-cs"/>
      </a:defRPr>
    </a:lvl4pPr>
    <a:lvl5pPr marL="2926080" algn="l" defTabSz="731520" rtl="0" eaLnBrk="1" latinLnBrk="0" hangingPunct="1">
      <a:defRPr sz="2880" kern="1200">
        <a:solidFill>
          <a:schemeClr val="tx1"/>
        </a:solidFill>
        <a:latin typeface="+mn-lt"/>
        <a:ea typeface="+mn-ea"/>
        <a:cs typeface="+mn-cs"/>
      </a:defRPr>
    </a:lvl5pPr>
    <a:lvl6pPr marL="3657600" algn="l" defTabSz="731520" rtl="0" eaLnBrk="1" latinLnBrk="0" hangingPunct="1">
      <a:defRPr sz="2880" kern="1200">
        <a:solidFill>
          <a:schemeClr val="tx1"/>
        </a:solidFill>
        <a:latin typeface="+mn-lt"/>
        <a:ea typeface="+mn-ea"/>
        <a:cs typeface="+mn-cs"/>
      </a:defRPr>
    </a:lvl6pPr>
    <a:lvl7pPr marL="4389120" algn="l" defTabSz="731520" rtl="0" eaLnBrk="1" latinLnBrk="0" hangingPunct="1">
      <a:defRPr sz="2880" kern="1200">
        <a:solidFill>
          <a:schemeClr val="tx1"/>
        </a:solidFill>
        <a:latin typeface="+mn-lt"/>
        <a:ea typeface="+mn-ea"/>
        <a:cs typeface="+mn-cs"/>
      </a:defRPr>
    </a:lvl7pPr>
    <a:lvl8pPr marL="5120640" algn="l" defTabSz="731520" rtl="0" eaLnBrk="1" latinLnBrk="0" hangingPunct="1">
      <a:defRPr sz="2880" kern="1200">
        <a:solidFill>
          <a:schemeClr val="tx1"/>
        </a:solidFill>
        <a:latin typeface="+mn-lt"/>
        <a:ea typeface="+mn-ea"/>
        <a:cs typeface="+mn-cs"/>
      </a:defRPr>
    </a:lvl8pPr>
    <a:lvl9pPr marL="5852160" algn="l" defTabSz="731520" rtl="0" eaLnBrk="1" latinLnBrk="0" hangingPunct="1">
      <a:defRPr sz="288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2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1527"/>
    <a:srgbClr val="A21727"/>
    <a:srgbClr val="CC0000"/>
    <a:srgbClr val="B01C32"/>
    <a:srgbClr val="CCCDCC"/>
    <a:srgbClr val="EDEEED"/>
    <a:srgbClr val="872C90"/>
    <a:srgbClr val="C51C30"/>
    <a:srgbClr val="1AA594"/>
    <a:srgbClr val="90B2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81" autoAdjust="0"/>
    <p:restoredTop sz="95986" autoAdjust="0"/>
  </p:normalViewPr>
  <p:slideViewPr>
    <p:cSldViewPr snapToGrid="0" snapToObjects="1" showGuides="1">
      <p:cViewPr varScale="1">
        <p:scale>
          <a:sx n="102" d="100"/>
          <a:sy n="102" d="100"/>
        </p:scale>
        <p:origin x="1896" y="192"/>
      </p:cViewPr>
      <p:guideLst>
        <p:guide orient="horz" pos="2592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u6040203/Documents/U%20of%20U/CoH/Demographics/CoH-demographic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u6040203/Documents/U%20of%20U/CoH/Demographics/CoH-demographic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/>
              <a:t>Percent COH Faculty by sex, 5-Year</a:t>
            </a:r>
            <a:r>
              <a:rPr lang="en-US" sz="2400" b="1" baseline="0"/>
              <a:t> Profile </a:t>
            </a:r>
            <a:endParaRPr lang="en-US" sz="2400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Faculty!$A$7</c:f>
              <c:strCache>
                <c:ptCount val="1"/>
                <c:pt idx="0">
                  <c:v>Female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numRef>
              <c:f>Faculty!$B$6:$F$6</c:f>
              <c:numCache>
                <c:formatCode>@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Faculty!$B$7:$F$7</c:f>
              <c:numCache>
                <c:formatCode>0%</c:formatCode>
                <c:ptCount val="5"/>
                <c:pt idx="0">
                  <c:v>0.59829059829059827</c:v>
                </c:pt>
                <c:pt idx="1">
                  <c:v>0.58399999999999996</c:v>
                </c:pt>
                <c:pt idx="2">
                  <c:v>0.55371900826446285</c:v>
                </c:pt>
                <c:pt idx="3">
                  <c:v>0.54838709677419351</c:v>
                </c:pt>
                <c:pt idx="4">
                  <c:v>0.58139534883720934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5E0-A345-9363-075DE462C8A7}"/>
            </c:ext>
          </c:extLst>
        </c:ser>
        <c:ser>
          <c:idx val="1"/>
          <c:order val="1"/>
          <c:tx>
            <c:strRef>
              <c:f>Faculty!$A$8</c:f>
              <c:strCache>
                <c:ptCount val="1"/>
                <c:pt idx="0">
                  <c:v>Male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numRef>
              <c:f>Faculty!$B$6:$F$6</c:f>
              <c:numCache>
                <c:formatCode>@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Faculty!$B$8:$F$8</c:f>
              <c:numCache>
                <c:formatCode>0%</c:formatCode>
                <c:ptCount val="5"/>
                <c:pt idx="0">
                  <c:v>0.40170940170940173</c:v>
                </c:pt>
                <c:pt idx="1">
                  <c:v>0.41599999999999998</c:v>
                </c:pt>
                <c:pt idx="2">
                  <c:v>0.4462809917355372</c:v>
                </c:pt>
                <c:pt idx="3">
                  <c:v>0.45161290322580644</c:v>
                </c:pt>
                <c:pt idx="4">
                  <c:v>0.41860465116279072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5E0-A345-9363-075DE462C8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1111391808"/>
        <c:axId val="234445312"/>
      </c:barChart>
      <c:catAx>
        <c:axId val="1111391808"/>
        <c:scaling>
          <c:orientation val="minMax"/>
        </c:scaling>
        <c:delete val="0"/>
        <c:axPos val="l"/>
        <c:numFmt formatCode="@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4445312"/>
        <c:crosses val="autoZero"/>
        <c:auto val="1"/>
        <c:lblAlgn val="ctr"/>
        <c:lblOffset val="100"/>
        <c:noMultiLvlLbl val="0"/>
      </c:catAx>
      <c:valAx>
        <c:axId val="234445312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13918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/>
              <a:t>Percent COH Faculty by Race, 2017-2021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Faculty!$A$28</c:f>
              <c:strCache>
                <c:ptCount val="1"/>
                <c:pt idx="0">
                  <c:v>Asian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Faculty!$B$27:$F$27</c:f>
              <c:numCache>
                <c:formatCode>@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Faculty!$B$28:$F$28</c:f>
              <c:numCache>
                <c:formatCode>0%</c:formatCode>
                <c:ptCount val="5"/>
                <c:pt idx="0">
                  <c:v>3.4188034188034191E-2</c:v>
                </c:pt>
                <c:pt idx="1">
                  <c:v>3.2000000000000001E-2</c:v>
                </c:pt>
                <c:pt idx="2">
                  <c:v>3.3057851239669422E-2</c:v>
                </c:pt>
                <c:pt idx="3">
                  <c:v>3.2258064516129031E-2</c:v>
                </c:pt>
                <c:pt idx="4">
                  <c:v>3.1007751937984496E-2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EDF-6A44-BD46-2385DC828277}"/>
            </c:ext>
          </c:extLst>
        </c:ser>
        <c:ser>
          <c:idx val="1"/>
          <c:order val="1"/>
          <c:tx>
            <c:strRef>
              <c:f>Faculty!$A$29</c:f>
              <c:strCache>
                <c:ptCount val="1"/>
                <c:pt idx="0">
                  <c:v>Black/AA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Faculty!$B$27:$F$27</c:f>
              <c:numCache>
                <c:formatCode>@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Faculty!$B$29:$F$29</c:f>
              <c:numCache>
                <c:formatCode>0%</c:formatCode>
                <c:ptCount val="5"/>
                <c:pt idx="0">
                  <c:v>8.5470085470085479E-3</c:v>
                </c:pt>
                <c:pt idx="1">
                  <c:v>8.0000000000000002E-3</c:v>
                </c:pt>
                <c:pt idx="2">
                  <c:v>8.2644628099173556E-3</c:v>
                </c:pt>
                <c:pt idx="3">
                  <c:v>8.0645161290322578E-3</c:v>
                </c:pt>
                <c:pt idx="4">
                  <c:v>7.7519379844961239E-3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EDF-6A44-BD46-2385DC828277}"/>
            </c:ext>
          </c:extLst>
        </c:ser>
        <c:ser>
          <c:idx val="2"/>
          <c:order val="2"/>
          <c:tx>
            <c:strRef>
              <c:f>Faculty!$A$30</c:f>
              <c:strCache>
                <c:ptCount val="1"/>
                <c:pt idx="0">
                  <c:v>Hispanic/Latino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Faculty!$B$27:$F$27</c:f>
              <c:numCache>
                <c:formatCode>@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Faculty!$B$30:$F$30</c:f>
              <c:numCache>
                <c:formatCode>0%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7.7519379844961239E-3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EDF-6A44-BD46-2385DC828277}"/>
            </c:ext>
          </c:extLst>
        </c:ser>
        <c:ser>
          <c:idx val="3"/>
          <c:order val="3"/>
          <c:tx>
            <c:strRef>
              <c:f>Faculty!$A$31</c:f>
              <c:strCache>
                <c:ptCount val="1"/>
                <c:pt idx="0">
                  <c:v>Non-US resident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Faculty!$B$27:$F$27</c:f>
              <c:numCache>
                <c:formatCode>@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Faculty!$B$31:$F$31</c:f>
              <c:numCache>
                <c:formatCode>0%</c:formatCode>
                <c:ptCount val="5"/>
                <c:pt idx="0">
                  <c:v>2.564102564102564E-2</c:v>
                </c:pt>
                <c:pt idx="1">
                  <c:v>3.2000000000000001E-2</c:v>
                </c:pt>
                <c:pt idx="2">
                  <c:v>4.1322314049586778E-2</c:v>
                </c:pt>
                <c:pt idx="3">
                  <c:v>3.2258064516129031E-2</c:v>
                </c:pt>
                <c:pt idx="4">
                  <c:v>2.3255813953488372E-2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EDF-6A44-BD46-2385DC828277}"/>
            </c:ext>
          </c:extLst>
        </c:ser>
        <c:ser>
          <c:idx val="4"/>
          <c:order val="4"/>
          <c:tx>
            <c:strRef>
              <c:f>Faculty!$A$32</c:f>
              <c:strCache>
                <c:ptCount val="1"/>
                <c:pt idx="0">
                  <c:v>Unknown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Faculty!$B$27:$F$27</c:f>
              <c:numCache>
                <c:formatCode>@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Faculty!$B$32:$F$32</c:f>
              <c:numCache>
                <c:formatCode>0%</c:formatCode>
                <c:ptCount val="5"/>
                <c:pt idx="0">
                  <c:v>2.564102564102564E-2</c:v>
                </c:pt>
                <c:pt idx="1">
                  <c:v>4.8000000000000001E-2</c:v>
                </c:pt>
                <c:pt idx="2">
                  <c:v>7.43801652892562E-2</c:v>
                </c:pt>
                <c:pt idx="3">
                  <c:v>4.8387096774193547E-2</c:v>
                </c:pt>
                <c:pt idx="4">
                  <c:v>6.2015503875968991E-2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EDF-6A44-BD46-2385DC828277}"/>
            </c:ext>
          </c:extLst>
        </c:ser>
        <c:ser>
          <c:idx val="5"/>
          <c:order val="5"/>
          <c:tx>
            <c:strRef>
              <c:f>Faculty!$A$33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numRef>
              <c:f>Faculty!$B$27:$F$27</c:f>
              <c:numCache>
                <c:formatCode>@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Faculty!$B$33:$F$33</c:f>
              <c:numCache>
                <c:formatCode>0%</c:formatCode>
                <c:ptCount val="5"/>
                <c:pt idx="0">
                  <c:v>0.90598290598290598</c:v>
                </c:pt>
                <c:pt idx="1">
                  <c:v>0.88</c:v>
                </c:pt>
                <c:pt idx="2">
                  <c:v>0.84297520661157022</c:v>
                </c:pt>
                <c:pt idx="3">
                  <c:v>0.87903225806451613</c:v>
                </c:pt>
                <c:pt idx="4">
                  <c:v>0.86821705426356588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EDF-6A44-BD46-2385DC8282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76283792"/>
        <c:axId val="676285440"/>
      </c:barChart>
      <c:catAx>
        <c:axId val="676283792"/>
        <c:scaling>
          <c:orientation val="minMax"/>
        </c:scaling>
        <c:delete val="0"/>
        <c:axPos val="l"/>
        <c:numFmt formatCode="@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6285440"/>
        <c:crosses val="autoZero"/>
        <c:auto val="1"/>
        <c:lblAlgn val="ctr"/>
        <c:lblOffset val="100"/>
        <c:noMultiLvlLbl val="0"/>
      </c:catAx>
      <c:valAx>
        <c:axId val="6762854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6283792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 sz="2400" dirty="0"/>
              <a:t>COH Undergraduate students by race/ethnicity, 2017-2022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cap="none" spc="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1"/>
          <c:order val="0"/>
          <c:tx>
            <c:strRef>
              <c:f>UGstudents!$A$25</c:f>
              <c:strCache>
                <c:ptCount val="1"/>
                <c:pt idx="0">
                  <c:v>AI/AN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elete val="1"/>
          </c:dLbls>
          <c:val>
            <c:numRef>
              <c:f>UGstudents!$B$25:$G$25</c:f>
              <c:numCache>
                <c:formatCode>0</c:formatCode>
                <c:ptCount val="6"/>
                <c:pt idx="0">
                  <c:v>12</c:v>
                </c:pt>
                <c:pt idx="1">
                  <c:v>11</c:v>
                </c:pt>
                <c:pt idx="2">
                  <c:v>11</c:v>
                </c:pt>
                <c:pt idx="3">
                  <c:v>14</c:v>
                </c:pt>
                <c:pt idx="4">
                  <c:v>11</c:v>
                </c:pt>
                <c:pt idx="5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8B-204A-9673-12CC19CFDC52}"/>
            </c:ext>
          </c:extLst>
        </c:ser>
        <c:ser>
          <c:idx val="2"/>
          <c:order val="1"/>
          <c:tx>
            <c:strRef>
              <c:f>UGstudents!$A$26</c:f>
              <c:strCache>
                <c:ptCount val="1"/>
                <c:pt idx="0">
                  <c:v>Asian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elete val="1"/>
          </c:dLbls>
          <c:val>
            <c:numRef>
              <c:f>UGstudents!$B$26:$G$26</c:f>
              <c:numCache>
                <c:formatCode>0</c:formatCode>
                <c:ptCount val="6"/>
                <c:pt idx="0">
                  <c:v>69</c:v>
                </c:pt>
                <c:pt idx="1">
                  <c:v>70</c:v>
                </c:pt>
                <c:pt idx="2">
                  <c:v>73</c:v>
                </c:pt>
                <c:pt idx="3">
                  <c:v>88</c:v>
                </c:pt>
                <c:pt idx="4">
                  <c:v>78</c:v>
                </c:pt>
                <c:pt idx="5">
                  <c:v>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18B-204A-9673-12CC19CFDC52}"/>
            </c:ext>
          </c:extLst>
        </c:ser>
        <c:ser>
          <c:idx val="3"/>
          <c:order val="2"/>
          <c:tx>
            <c:strRef>
              <c:f>UGstudents!$A$27</c:f>
              <c:strCache>
                <c:ptCount val="1"/>
                <c:pt idx="0">
                  <c:v>Black/AA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elete val="1"/>
          </c:dLbls>
          <c:val>
            <c:numRef>
              <c:f>UGstudents!$B$27:$G$27</c:f>
              <c:numCache>
                <c:formatCode>0</c:formatCode>
                <c:ptCount val="6"/>
                <c:pt idx="0">
                  <c:v>19</c:v>
                </c:pt>
                <c:pt idx="1">
                  <c:v>25</c:v>
                </c:pt>
                <c:pt idx="2">
                  <c:v>24</c:v>
                </c:pt>
                <c:pt idx="3">
                  <c:v>20</c:v>
                </c:pt>
                <c:pt idx="4">
                  <c:v>23</c:v>
                </c:pt>
                <c:pt idx="5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18B-204A-9673-12CC19CFDC52}"/>
            </c:ext>
          </c:extLst>
        </c:ser>
        <c:ser>
          <c:idx val="4"/>
          <c:order val="3"/>
          <c:tx>
            <c:strRef>
              <c:f>UGstudents!$A$28</c:f>
              <c:strCache>
                <c:ptCount val="1"/>
                <c:pt idx="0">
                  <c:v>Hispanic/Latino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elete val="1"/>
          </c:dLbls>
          <c:val>
            <c:numRef>
              <c:f>UGstudents!$B$28:$G$28</c:f>
              <c:numCache>
                <c:formatCode>0</c:formatCode>
                <c:ptCount val="6"/>
                <c:pt idx="0">
                  <c:v>201</c:v>
                </c:pt>
                <c:pt idx="1">
                  <c:v>214</c:v>
                </c:pt>
                <c:pt idx="2">
                  <c:v>209</c:v>
                </c:pt>
                <c:pt idx="3">
                  <c:v>214</c:v>
                </c:pt>
                <c:pt idx="4">
                  <c:v>215</c:v>
                </c:pt>
                <c:pt idx="5">
                  <c:v>196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18B-204A-9673-12CC19CFDC52}"/>
            </c:ext>
          </c:extLst>
        </c:ser>
        <c:ser>
          <c:idx val="5"/>
          <c:order val="4"/>
          <c:tx>
            <c:strRef>
              <c:f>UGstudents!$A$29</c:f>
              <c:strCache>
                <c:ptCount val="1"/>
                <c:pt idx="0">
                  <c:v>international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elete val="1"/>
          </c:dLbls>
          <c:val>
            <c:numRef>
              <c:f>UGstudents!$B$29:$G$29</c:f>
              <c:numCache>
                <c:formatCode>0</c:formatCode>
                <c:ptCount val="6"/>
                <c:pt idx="0">
                  <c:v>61</c:v>
                </c:pt>
                <c:pt idx="1">
                  <c:v>46</c:v>
                </c:pt>
                <c:pt idx="2">
                  <c:v>29</c:v>
                </c:pt>
                <c:pt idx="3">
                  <c:v>21</c:v>
                </c:pt>
                <c:pt idx="4">
                  <c:v>22</c:v>
                </c:pt>
                <c:pt idx="5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18B-204A-9673-12CC19CFDC52}"/>
            </c:ext>
          </c:extLst>
        </c:ser>
        <c:ser>
          <c:idx val="6"/>
          <c:order val="5"/>
          <c:tx>
            <c:strRef>
              <c:f>UGstudents!$A$30</c:f>
              <c:strCache>
                <c:ptCount val="1"/>
                <c:pt idx="0">
                  <c:v>Native Hawaiian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val>
            <c:numRef>
              <c:f>UGstudents!$B$30:$G$30</c:f>
              <c:numCache>
                <c:formatCode>0</c:formatCode>
                <c:ptCount val="6"/>
                <c:pt idx="0">
                  <c:v>3</c:v>
                </c:pt>
                <c:pt idx="1">
                  <c:v>5</c:v>
                </c:pt>
                <c:pt idx="2">
                  <c:v>8</c:v>
                </c:pt>
                <c:pt idx="3">
                  <c:v>9</c:v>
                </c:pt>
                <c:pt idx="4">
                  <c:v>7</c:v>
                </c:pt>
                <c:pt idx="5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18B-204A-9673-12CC19CFDC52}"/>
            </c:ext>
          </c:extLst>
        </c:ser>
        <c:ser>
          <c:idx val="7"/>
          <c:order val="6"/>
          <c:tx>
            <c:strRef>
              <c:f>UGstudents!$A$31</c:f>
              <c:strCache>
                <c:ptCount val="1"/>
                <c:pt idx="0">
                  <c:v>2+ races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val>
            <c:numRef>
              <c:f>UGstudents!$B$31:$G$31</c:f>
              <c:numCache>
                <c:formatCode>0</c:formatCode>
                <c:ptCount val="6"/>
                <c:pt idx="0">
                  <c:v>84</c:v>
                </c:pt>
                <c:pt idx="1">
                  <c:v>86</c:v>
                </c:pt>
                <c:pt idx="2">
                  <c:v>87</c:v>
                </c:pt>
                <c:pt idx="3">
                  <c:v>88</c:v>
                </c:pt>
                <c:pt idx="4">
                  <c:v>67</c:v>
                </c:pt>
                <c:pt idx="5">
                  <c:v>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18B-204A-9673-12CC19CFDC52}"/>
            </c:ext>
          </c:extLst>
        </c:ser>
        <c:ser>
          <c:idx val="8"/>
          <c:order val="7"/>
          <c:tx>
            <c:strRef>
              <c:f>UGstudents!$A$32</c:f>
              <c:strCache>
                <c:ptCount val="1"/>
                <c:pt idx="0">
                  <c:v>Unknown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val>
            <c:numRef>
              <c:f>UGstudents!$B$32:$G$32</c:f>
              <c:numCache>
                <c:formatCode>0</c:formatCode>
                <c:ptCount val="6"/>
                <c:pt idx="0">
                  <c:v>12</c:v>
                </c:pt>
                <c:pt idx="1">
                  <c:v>7</c:v>
                </c:pt>
                <c:pt idx="2">
                  <c:v>8</c:v>
                </c:pt>
                <c:pt idx="3">
                  <c:v>13</c:v>
                </c:pt>
                <c:pt idx="4">
                  <c:v>6</c:v>
                </c:pt>
                <c:pt idx="5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918B-204A-9673-12CC19CFDC52}"/>
            </c:ext>
          </c:extLst>
        </c:ser>
        <c:ser>
          <c:idx val="9"/>
          <c:order val="8"/>
          <c:tx>
            <c:strRef>
              <c:f>UGstudents!$A$33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val>
            <c:numRef>
              <c:f>UGstudents!$B$33:$G$33</c:f>
              <c:numCache>
                <c:formatCode>0</c:formatCode>
                <c:ptCount val="6"/>
                <c:pt idx="0">
                  <c:v>1119</c:v>
                </c:pt>
                <c:pt idx="1">
                  <c:v>1118</c:v>
                </c:pt>
                <c:pt idx="2">
                  <c:v>1120</c:v>
                </c:pt>
                <c:pt idx="3">
                  <c:v>1050</c:v>
                </c:pt>
                <c:pt idx="4">
                  <c:v>975</c:v>
                </c:pt>
                <c:pt idx="5">
                  <c:v>959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18B-204A-9673-12CC19CFDC5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069270239"/>
        <c:axId val="1427136207"/>
      </c:barChart>
      <c:catAx>
        <c:axId val="1069270239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427136207"/>
        <c:crosses val="autoZero"/>
        <c:auto val="1"/>
        <c:lblAlgn val="ctr"/>
        <c:lblOffset val="100"/>
        <c:noMultiLvlLbl val="0"/>
      </c:catAx>
      <c:valAx>
        <c:axId val="142713620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692702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0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/>
              <a:t>COH</a:t>
            </a:r>
            <a:r>
              <a:rPr lang="en-US" sz="2400" b="1" baseline="0" dirty="0"/>
              <a:t> Graduate Students, 2017-2022</a:t>
            </a:r>
            <a:endParaRPr lang="en-US" sz="2400" b="1" dirty="0"/>
          </a:p>
        </c:rich>
      </c:tx>
      <c:layout>
        <c:manualLayout>
          <c:xMode val="edge"/>
          <c:yMode val="edge"/>
          <c:x val="0.27034320430064229"/>
          <c:y val="1.623810608530715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0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'grad-students'!$A$25</c:f>
              <c:strCache>
                <c:ptCount val="1"/>
                <c:pt idx="0">
                  <c:v>AI/AN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'grad-students'!$B$25:$G$25</c:f>
              <c:numCache>
                <c:formatCode>General</c:formatCode>
                <c:ptCount val="6"/>
                <c:pt idx="0">
                  <c:v>2</c:v>
                </c:pt>
                <c:pt idx="1">
                  <c:v>1</c:v>
                </c:pt>
                <c:pt idx="2">
                  <c:v>2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05-6748-890D-F8F2BCFD73FD}"/>
            </c:ext>
          </c:extLst>
        </c:ser>
        <c:ser>
          <c:idx val="1"/>
          <c:order val="1"/>
          <c:tx>
            <c:strRef>
              <c:f>'grad-students'!$A$26</c:f>
              <c:strCache>
                <c:ptCount val="1"/>
                <c:pt idx="0">
                  <c:v>Asian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'grad-students'!$B$26:$G$26</c:f>
              <c:numCache>
                <c:formatCode>General</c:formatCode>
                <c:ptCount val="6"/>
                <c:pt idx="0">
                  <c:v>12</c:v>
                </c:pt>
                <c:pt idx="1">
                  <c:v>17</c:v>
                </c:pt>
                <c:pt idx="2">
                  <c:v>17</c:v>
                </c:pt>
                <c:pt idx="3">
                  <c:v>23</c:v>
                </c:pt>
                <c:pt idx="4">
                  <c:v>20</c:v>
                </c:pt>
                <c:pt idx="5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005-6748-890D-F8F2BCFD73FD}"/>
            </c:ext>
          </c:extLst>
        </c:ser>
        <c:ser>
          <c:idx val="2"/>
          <c:order val="2"/>
          <c:tx>
            <c:strRef>
              <c:f>'grad-students'!$A$27</c:f>
              <c:strCache>
                <c:ptCount val="1"/>
                <c:pt idx="0">
                  <c:v>Black/AA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val>
            <c:numRef>
              <c:f>'grad-students'!$B$27:$G$27</c:f>
              <c:numCache>
                <c:formatCode>General</c:formatCode>
                <c:ptCount val="6"/>
                <c:pt idx="0">
                  <c:v>6</c:v>
                </c:pt>
                <c:pt idx="1">
                  <c:v>8</c:v>
                </c:pt>
                <c:pt idx="2">
                  <c:v>9</c:v>
                </c:pt>
                <c:pt idx="3">
                  <c:v>5</c:v>
                </c:pt>
                <c:pt idx="4">
                  <c:v>5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005-6748-890D-F8F2BCFD73FD}"/>
            </c:ext>
          </c:extLst>
        </c:ser>
        <c:ser>
          <c:idx val="3"/>
          <c:order val="3"/>
          <c:tx>
            <c:strRef>
              <c:f>'grad-students'!$A$28</c:f>
              <c:strCache>
                <c:ptCount val="1"/>
                <c:pt idx="0">
                  <c:v>Hispanic/Latino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val>
            <c:numRef>
              <c:f>'grad-students'!$B$28:$G$28</c:f>
              <c:numCache>
                <c:formatCode>General</c:formatCode>
                <c:ptCount val="6"/>
                <c:pt idx="0">
                  <c:v>37</c:v>
                </c:pt>
                <c:pt idx="1">
                  <c:v>46</c:v>
                </c:pt>
                <c:pt idx="2">
                  <c:v>45</c:v>
                </c:pt>
                <c:pt idx="3">
                  <c:v>45</c:v>
                </c:pt>
                <c:pt idx="4">
                  <c:v>53</c:v>
                </c:pt>
                <c:pt idx="5">
                  <c:v>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005-6748-890D-F8F2BCFD73FD}"/>
            </c:ext>
          </c:extLst>
        </c:ser>
        <c:ser>
          <c:idx val="4"/>
          <c:order val="4"/>
          <c:tx>
            <c:strRef>
              <c:f>'grad-students'!$A$29</c:f>
              <c:strCache>
                <c:ptCount val="1"/>
                <c:pt idx="0">
                  <c:v>international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val>
            <c:numRef>
              <c:f>'grad-students'!$B$29:$G$29</c:f>
              <c:numCache>
                <c:formatCode>General</c:formatCode>
                <c:ptCount val="6"/>
                <c:pt idx="0">
                  <c:v>22</c:v>
                </c:pt>
                <c:pt idx="1">
                  <c:v>19</c:v>
                </c:pt>
                <c:pt idx="2">
                  <c:v>18</c:v>
                </c:pt>
                <c:pt idx="3">
                  <c:v>21</c:v>
                </c:pt>
                <c:pt idx="4">
                  <c:v>22</c:v>
                </c:pt>
                <c:pt idx="5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005-6748-890D-F8F2BCFD73FD}"/>
            </c:ext>
          </c:extLst>
        </c:ser>
        <c:ser>
          <c:idx val="5"/>
          <c:order val="5"/>
          <c:tx>
            <c:strRef>
              <c:f>'grad-students'!$A$30</c:f>
              <c:strCache>
                <c:ptCount val="1"/>
                <c:pt idx="0">
                  <c:v>Native Hawaiian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val>
            <c:numRef>
              <c:f>'grad-students'!$B$30:$G$30</c:f>
              <c:numCache>
                <c:formatCode>General</c:formatCode>
                <c:ptCount val="6"/>
                <c:pt idx="0">
                  <c:v>4</c:v>
                </c:pt>
                <c:pt idx="1">
                  <c:v>3</c:v>
                </c:pt>
                <c:pt idx="2">
                  <c:v>2</c:v>
                </c:pt>
                <c:pt idx="3">
                  <c:v>2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005-6748-890D-F8F2BCFD73FD}"/>
            </c:ext>
          </c:extLst>
        </c:ser>
        <c:ser>
          <c:idx val="6"/>
          <c:order val="6"/>
          <c:tx>
            <c:strRef>
              <c:f>'grad-students'!$A$31</c:f>
              <c:strCache>
                <c:ptCount val="1"/>
                <c:pt idx="0">
                  <c:v>2+ races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val>
            <c:numRef>
              <c:f>'grad-students'!$B$31:$G$31</c:f>
              <c:numCache>
                <c:formatCode>General</c:formatCode>
                <c:ptCount val="6"/>
                <c:pt idx="0">
                  <c:v>20</c:v>
                </c:pt>
                <c:pt idx="1">
                  <c:v>19</c:v>
                </c:pt>
                <c:pt idx="2">
                  <c:v>16</c:v>
                </c:pt>
                <c:pt idx="3">
                  <c:v>13</c:v>
                </c:pt>
                <c:pt idx="4">
                  <c:v>17</c:v>
                </c:pt>
                <c:pt idx="5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005-6748-890D-F8F2BCFD73FD}"/>
            </c:ext>
          </c:extLst>
        </c:ser>
        <c:ser>
          <c:idx val="7"/>
          <c:order val="7"/>
          <c:tx>
            <c:strRef>
              <c:f>'grad-students'!$A$32</c:f>
              <c:strCache>
                <c:ptCount val="1"/>
                <c:pt idx="0">
                  <c:v>Unknown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val>
            <c:numRef>
              <c:f>'grad-students'!$B$32:$G$32</c:f>
              <c:numCache>
                <c:formatCode>General</c:formatCode>
                <c:ptCount val="6"/>
                <c:pt idx="0">
                  <c:v>29</c:v>
                </c:pt>
                <c:pt idx="1">
                  <c:v>27</c:v>
                </c:pt>
                <c:pt idx="2">
                  <c:v>25</c:v>
                </c:pt>
                <c:pt idx="3">
                  <c:v>31</c:v>
                </c:pt>
                <c:pt idx="4">
                  <c:v>29</c:v>
                </c:pt>
                <c:pt idx="5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9005-6748-890D-F8F2BCFD73FD}"/>
            </c:ext>
          </c:extLst>
        </c:ser>
        <c:ser>
          <c:idx val="8"/>
          <c:order val="8"/>
          <c:tx>
            <c:strRef>
              <c:f>'grad-students'!$A$33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val>
            <c:numRef>
              <c:f>'grad-students'!$B$33:$G$33</c:f>
              <c:numCache>
                <c:formatCode>General</c:formatCode>
                <c:ptCount val="6"/>
                <c:pt idx="0">
                  <c:v>507</c:v>
                </c:pt>
                <c:pt idx="1">
                  <c:v>467</c:v>
                </c:pt>
                <c:pt idx="2">
                  <c:v>452</c:v>
                </c:pt>
                <c:pt idx="3">
                  <c:v>452</c:v>
                </c:pt>
                <c:pt idx="4">
                  <c:v>444</c:v>
                </c:pt>
                <c:pt idx="5">
                  <c:v>427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005-6748-890D-F8F2BCFD73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09109936"/>
        <c:axId val="283556032"/>
      </c:barChart>
      <c:catAx>
        <c:axId val="40910993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83556032"/>
        <c:crosses val="autoZero"/>
        <c:auto val="1"/>
        <c:lblAlgn val="ctr"/>
        <c:lblOffset val="100"/>
        <c:noMultiLvlLbl val="0"/>
      </c:catAx>
      <c:valAx>
        <c:axId val="2835560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91099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0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E65664-C416-3A4A-9214-EAB055C73ABE}" type="doc">
      <dgm:prSet loTypeId="urn:microsoft.com/office/officeart/2005/8/layout/process1" loCatId="process" qsTypeId="urn:microsoft.com/office/officeart/2005/8/quickstyle/simple1" qsCatId="simple" csTypeId="urn:microsoft.com/office/officeart/2005/8/colors/accent0_2" csCatId="mainScheme" phldr="1"/>
      <dgm:spPr/>
    </dgm:pt>
    <dgm:pt modelId="{7329EBAB-1D53-BE49-98BC-BCB6A3902ABD}">
      <dgm:prSet phldrT="[Text]"/>
      <dgm:spPr>
        <a:ln>
          <a:solidFill>
            <a:srgbClr val="C00000"/>
          </a:solidFill>
        </a:ln>
      </dgm:spPr>
      <dgm:t>
        <a:bodyPr/>
        <a:lstStyle/>
        <a:p>
          <a:r>
            <a:rPr lang="en-US"/>
            <a:t>Representation</a:t>
          </a:r>
          <a:endParaRPr lang="en-US" dirty="0"/>
        </a:p>
      </dgm:t>
    </dgm:pt>
    <dgm:pt modelId="{25F3C10F-C79A-5F40-93BF-C5D3E6CC155F}" type="parTrans" cxnId="{E78E7AC8-736F-BC43-89E9-BD2350177CBF}">
      <dgm:prSet/>
      <dgm:spPr/>
      <dgm:t>
        <a:bodyPr/>
        <a:lstStyle/>
        <a:p>
          <a:endParaRPr lang="en-US"/>
        </a:p>
      </dgm:t>
    </dgm:pt>
    <dgm:pt modelId="{A155F293-36CA-D047-BF18-22002C2E8C8C}" type="sibTrans" cxnId="{E78E7AC8-736F-BC43-89E9-BD2350177CBF}">
      <dgm:prSet/>
      <dgm:spPr/>
      <dgm:t>
        <a:bodyPr/>
        <a:lstStyle/>
        <a:p>
          <a:endParaRPr lang="en-US"/>
        </a:p>
      </dgm:t>
    </dgm:pt>
    <dgm:pt modelId="{6EBA5250-5544-4249-81B7-FC5F2DFF1327}">
      <dgm:prSet phldrT="[Text]"/>
      <dgm:spPr>
        <a:ln>
          <a:solidFill>
            <a:srgbClr val="C00000"/>
          </a:solidFill>
        </a:ln>
      </dgm:spPr>
      <dgm:t>
        <a:bodyPr/>
        <a:lstStyle/>
        <a:p>
          <a:r>
            <a:rPr lang="en-US"/>
            <a:t>Acceptance &amp; engagement</a:t>
          </a:r>
          <a:endParaRPr lang="en-US" dirty="0"/>
        </a:p>
      </dgm:t>
    </dgm:pt>
    <dgm:pt modelId="{2E6232A3-A786-F04B-A1D4-7255947C0C2D}" type="parTrans" cxnId="{6BDD9A63-EDEB-9445-B3DD-D4D9A19638AE}">
      <dgm:prSet/>
      <dgm:spPr/>
      <dgm:t>
        <a:bodyPr/>
        <a:lstStyle/>
        <a:p>
          <a:endParaRPr lang="en-US"/>
        </a:p>
      </dgm:t>
    </dgm:pt>
    <dgm:pt modelId="{67461C4B-E022-8A40-893D-278CBD3EA727}" type="sibTrans" cxnId="{6BDD9A63-EDEB-9445-B3DD-D4D9A19638AE}">
      <dgm:prSet/>
      <dgm:spPr/>
      <dgm:t>
        <a:bodyPr/>
        <a:lstStyle/>
        <a:p>
          <a:endParaRPr lang="en-US"/>
        </a:p>
      </dgm:t>
    </dgm:pt>
    <dgm:pt modelId="{E1CAE6C9-EE2E-D245-91FD-F5A996EAD66D}">
      <dgm:prSet phldrT="[Text]"/>
      <dgm:spPr>
        <a:ln>
          <a:solidFill>
            <a:srgbClr val="C00000"/>
          </a:solidFill>
        </a:ln>
      </dgm:spPr>
      <dgm:t>
        <a:bodyPr/>
        <a:lstStyle/>
        <a:p>
          <a:r>
            <a:rPr lang="en-US"/>
            <a:t>Progress</a:t>
          </a:r>
          <a:endParaRPr lang="en-US" dirty="0"/>
        </a:p>
      </dgm:t>
    </dgm:pt>
    <dgm:pt modelId="{2A7F41C3-CD01-AF42-BF60-53F2F88B7541}" type="parTrans" cxnId="{0651357D-E195-8643-8EE1-DF55DE0FEA9B}">
      <dgm:prSet/>
      <dgm:spPr/>
      <dgm:t>
        <a:bodyPr/>
        <a:lstStyle/>
        <a:p>
          <a:endParaRPr lang="en-US"/>
        </a:p>
      </dgm:t>
    </dgm:pt>
    <dgm:pt modelId="{93A1A419-1F31-6943-8562-81BEFCAF09B3}" type="sibTrans" cxnId="{0651357D-E195-8643-8EE1-DF55DE0FEA9B}">
      <dgm:prSet/>
      <dgm:spPr/>
      <dgm:t>
        <a:bodyPr/>
        <a:lstStyle/>
        <a:p>
          <a:endParaRPr lang="en-US"/>
        </a:p>
      </dgm:t>
    </dgm:pt>
    <dgm:pt modelId="{3FA3BB78-67B8-B348-94EB-824A780D7473}" type="pres">
      <dgm:prSet presAssocID="{CDE65664-C416-3A4A-9214-EAB055C73ABE}" presName="Name0" presStyleCnt="0">
        <dgm:presLayoutVars>
          <dgm:dir/>
          <dgm:resizeHandles val="exact"/>
        </dgm:presLayoutVars>
      </dgm:prSet>
      <dgm:spPr/>
    </dgm:pt>
    <dgm:pt modelId="{91CD130B-F078-894E-9186-8A1BA7D929C5}" type="pres">
      <dgm:prSet presAssocID="{7329EBAB-1D53-BE49-98BC-BCB6A3902ABD}" presName="node" presStyleLbl="node1" presStyleIdx="0" presStyleCnt="3">
        <dgm:presLayoutVars>
          <dgm:bulletEnabled val="1"/>
        </dgm:presLayoutVars>
      </dgm:prSet>
      <dgm:spPr/>
    </dgm:pt>
    <dgm:pt modelId="{B5ED7320-5C8E-AD44-9F29-553B4BF9AD38}" type="pres">
      <dgm:prSet presAssocID="{A155F293-36CA-D047-BF18-22002C2E8C8C}" presName="sibTrans" presStyleLbl="sibTrans2D1" presStyleIdx="0" presStyleCnt="2"/>
      <dgm:spPr/>
    </dgm:pt>
    <dgm:pt modelId="{2FBC1070-6843-FD4E-814D-DACEBD2F9E2D}" type="pres">
      <dgm:prSet presAssocID="{A155F293-36CA-D047-BF18-22002C2E8C8C}" presName="connectorText" presStyleLbl="sibTrans2D1" presStyleIdx="0" presStyleCnt="2"/>
      <dgm:spPr/>
    </dgm:pt>
    <dgm:pt modelId="{63FF6770-16C7-F249-898E-B9C7A31521A4}" type="pres">
      <dgm:prSet presAssocID="{6EBA5250-5544-4249-81B7-FC5F2DFF1327}" presName="node" presStyleLbl="node1" presStyleIdx="1" presStyleCnt="3">
        <dgm:presLayoutVars>
          <dgm:bulletEnabled val="1"/>
        </dgm:presLayoutVars>
      </dgm:prSet>
      <dgm:spPr/>
    </dgm:pt>
    <dgm:pt modelId="{C771A5D3-E481-3849-ABBF-7F4BECC8BC01}" type="pres">
      <dgm:prSet presAssocID="{67461C4B-E022-8A40-893D-278CBD3EA727}" presName="sibTrans" presStyleLbl="sibTrans2D1" presStyleIdx="1" presStyleCnt="2"/>
      <dgm:spPr/>
    </dgm:pt>
    <dgm:pt modelId="{46EB9D19-3B2C-5C44-B939-8DBC257DE8F8}" type="pres">
      <dgm:prSet presAssocID="{67461C4B-E022-8A40-893D-278CBD3EA727}" presName="connectorText" presStyleLbl="sibTrans2D1" presStyleIdx="1" presStyleCnt="2"/>
      <dgm:spPr/>
    </dgm:pt>
    <dgm:pt modelId="{B2ADDE68-CF16-D64A-90EB-062B0BB6F743}" type="pres">
      <dgm:prSet presAssocID="{E1CAE6C9-EE2E-D245-91FD-F5A996EAD66D}" presName="node" presStyleLbl="node1" presStyleIdx="2" presStyleCnt="3">
        <dgm:presLayoutVars>
          <dgm:bulletEnabled val="1"/>
        </dgm:presLayoutVars>
      </dgm:prSet>
      <dgm:spPr/>
    </dgm:pt>
  </dgm:ptLst>
  <dgm:cxnLst>
    <dgm:cxn modelId="{D41B3C0C-0FD0-A341-BBAA-982115EFE5C5}" type="presOf" srcId="{7329EBAB-1D53-BE49-98BC-BCB6A3902ABD}" destId="{91CD130B-F078-894E-9186-8A1BA7D929C5}" srcOrd="0" destOrd="0" presId="urn:microsoft.com/office/officeart/2005/8/layout/process1"/>
    <dgm:cxn modelId="{22E30623-03F3-1147-B56A-714CAE4C714A}" type="presOf" srcId="{A155F293-36CA-D047-BF18-22002C2E8C8C}" destId="{2FBC1070-6843-FD4E-814D-DACEBD2F9E2D}" srcOrd="1" destOrd="0" presId="urn:microsoft.com/office/officeart/2005/8/layout/process1"/>
    <dgm:cxn modelId="{26A9673E-8D5B-AA45-93D6-8F6BE1A34E71}" type="presOf" srcId="{A155F293-36CA-D047-BF18-22002C2E8C8C}" destId="{B5ED7320-5C8E-AD44-9F29-553B4BF9AD38}" srcOrd="0" destOrd="0" presId="urn:microsoft.com/office/officeart/2005/8/layout/process1"/>
    <dgm:cxn modelId="{6BDD9A63-EDEB-9445-B3DD-D4D9A19638AE}" srcId="{CDE65664-C416-3A4A-9214-EAB055C73ABE}" destId="{6EBA5250-5544-4249-81B7-FC5F2DFF1327}" srcOrd="1" destOrd="0" parTransId="{2E6232A3-A786-F04B-A1D4-7255947C0C2D}" sibTransId="{67461C4B-E022-8A40-893D-278CBD3EA727}"/>
    <dgm:cxn modelId="{0651357D-E195-8643-8EE1-DF55DE0FEA9B}" srcId="{CDE65664-C416-3A4A-9214-EAB055C73ABE}" destId="{E1CAE6C9-EE2E-D245-91FD-F5A996EAD66D}" srcOrd="2" destOrd="0" parTransId="{2A7F41C3-CD01-AF42-BF60-53F2F88B7541}" sibTransId="{93A1A419-1F31-6943-8562-81BEFCAF09B3}"/>
    <dgm:cxn modelId="{9122628B-B70C-EC4A-91CF-8CDB77D6629B}" type="presOf" srcId="{E1CAE6C9-EE2E-D245-91FD-F5A996EAD66D}" destId="{B2ADDE68-CF16-D64A-90EB-062B0BB6F743}" srcOrd="0" destOrd="0" presId="urn:microsoft.com/office/officeart/2005/8/layout/process1"/>
    <dgm:cxn modelId="{B2727AA6-9529-864D-863C-5CE4A8E5D1FC}" type="presOf" srcId="{67461C4B-E022-8A40-893D-278CBD3EA727}" destId="{46EB9D19-3B2C-5C44-B939-8DBC257DE8F8}" srcOrd="1" destOrd="0" presId="urn:microsoft.com/office/officeart/2005/8/layout/process1"/>
    <dgm:cxn modelId="{3A0628B9-DAEE-D64C-A6C5-76BAC8A223B3}" type="presOf" srcId="{6EBA5250-5544-4249-81B7-FC5F2DFF1327}" destId="{63FF6770-16C7-F249-898E-B9C7A31521A4}" srcOrd="0" destOrd="0" presId="urn:microsoft.com/office/officeart/2005/8/layout/process1"/>
    <dgm:cxn modelId="{E78E7AC8-736F-BC43-89E9-BD2350177CBF}" srcId="{CDE65664-C416-3A4A-9214-EAB055C73ABE}" destId="{7329EBAB-1D53-BE49-98BC-BCB6A3902ABD}" srcOrd="0" destOrd="0" parTransId="{25F3C10F-C79A-5F40-93BF-C5D3E6CC155F}" sibTransId="{A155F293-36CA-D047-BF18-22002C2E8C8C}"/>
    <dgm:cxn modelId="{E7F7E1E4-A52D-3D40-A01E-A0DF5E34B6F4}" type="presOf" srcId="{67461C4B-E022-8A40-893D-278CBD3EA727}" destId="{C771A5D3-E481-3849-ABBF-7F4BECC8BC01}" srcOrd="0" destOrd="0" presId="urn:microsoft.com/office/officeart/2005/8/layout/process1"/>
    <dgm:cxn modelId="{6E213DE7-A506-2E4E-9210-C0358D3F6B15}" type="presOf" srcId="{CDE65664-C416-3A4A-9214-EAB055C73ABE}" destId="{3FA3BB78-67B8-B348-94EB-824A780D7473}" srcOrd="0" destOrd="0" presId="urn:microsoft.com/office/officeart/2005/8/layout/process1"/>
    <dgm:cxn modelId="{16446E18-FEDB-634D-B722-9C347DEE4ECC}" type="presParOf" srcId="{3FA3BB78-67B8-B348-94EB-824A780D7473}" destId="{91CD130B-F078-894E-9186-8A1BA7D929C5}" srcOrd="0" destOrd="0" presId="urn:microsoft.com/office/officeart/2005/8/layout/process1"/>
    <dgm:cxn modelId="{496873D7-5257-104F-B9E6-B1DF8359CCBF}" type="presParOf" srcId="{3FA3BB78-67B8-B348-94EB-824A780D7473}" destId="{B5ED7320-5C8E-AD44-9F29-553B4BF9AD38}" srcOrd="1" destOrd="0" presId="urn:microsoft.com/office/officeart/2005/8/layout/process1"/>
    <dgm:cxn modelId="{41F843AB-4520-804A-96C9-89A236A36DAA}" type="presParOf" srcId="{B5ED7320-5C8E-AD44-9F29-553B4BF9AD38}" destId="{2FBC1070-6843-FD4E-814D-DACEBD2F9E2D}" srcOrd="0" destOrd="0" presId="urn:microsoft.com/office/officeart/2005/8/layout/process1"/>
    <dgm:cxn modelId="{9B5FFA5D-34C7-1E4C-935D-0F1A978E3B8E}" type="presParOf" srcId="{3FA3BB78-67B8-B348-94EB-824A780D7473}" destId="{63FF6770-16C7-F249-898E-B9C7A31521A4}" srcOrd="2" destOrd="0" presId="urn:microsoft.com/office/officeart/2005/8/layout/process1"/>
    <dgm:cxn modelId="{C249D922-895A-C949-8226-4120016AB7B9}" type="presParOf" srcId="{3FA3BB78-67B8-B348-94EB-824A780D7473}" destId="{C771A5D3-E481-3849-ABBF-7F4BECC8BC01}" srcOrd="3" destOrd="0" presId="urn:microsoft.com/office/officeart/2005/8/layout/process1"/>
    <dgm:cxn modelId="{97E4E4C0-9F65-B943-B063-D8133623F966}" type="presParOf" srcId="{C771A5D3-E481-3849-ABBF-7F4BECC8BC01}" destId="{46EB9D19-3B2C-5C44-B939-8DBC257DE8F8}" srcOrd="0" destOrd="0" presId="urn:microsoft.com/office/officeart/2005/8/layout/process1"/>
    <dgm:cxn modelId="{24D36D6B-F10F-BE4A-84D8-55DE615D3A83}" type="presParOf" srcId="{3FA3BB78-67B8-B348-94EB-824A780D7473}" destId="{B2ADDE68-CF16-D64A-90EB-062B0BB6F743}" srcOrd="4" destOrd="0" presId="urn:microsoft.com/office/officeart/2005/8/layout/process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CD130B-F078-894E-9186-8A1BA7D929C5}">
      <dsp:nvSpPr>
        <dsp:cNvPr id="0" name=""/>
        <dsp:cNvSpPr/>
      </dsp:nvSpPr>
      <dsp:spPr>
        <a:xfrm>
          <a:off x="7143" y="2068777"/>
          <a:ext cx="2135187" cy="128111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Representation</a:t>
          </a:r>
          <a:endParaRPr lang="en-US" sz="2300" kern="1200" dirty="0"/>
        </a:p>
      </dsp:txBody>
      <dsp:txXfrm>
        <a:off x="44665" y="2106299"/>
        <a:ext cx="2060143" cy="1206068"/>
      </dsp:txXfrm>
    </dsp:sp>
    <dsp:sp modelId="{B5ED7320-5C8E-AD44-9F29-553B4BF9AD38}">
      <dsp:nvSpPr>
        <dsp:cNvPr id="0" name=""/>
        <dsp:cNvSpPr/>
      </dsp:nvSpPr>
      <dsp:spPr>
        <a:xfrm>
          <a:off x="2355850" y="2444570"/>
          <a:ext cx="452659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2355850" y="2550475"/>
        <a:ext cx="316861" cy="317716"/>
      </dsp:txXfrm>
    </dsp:sp>
    <dsp:sp modelId="{63FF6770-16C7-F249-898E-B9C7A31521A4}">
      <dsp:nvSpPr>
        <dsp:cNvPr id="0" name=""/>
        <dsp:cNvSpPr/>
      </dsp:nvSpPr>
      <dsp:spPr>
        <a:xfrm>
          <a:off x="2996406" y="2068777"/>
          <a:ext cx="2135187" cy="128111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Acceptance &amp; engagement</a:t>
          </a:r>
          <a:endParaRPr lang="en-US" sz="2300" kern="1200" dirty="0"/>
        </a:p>
      </dsp:txBody>
      <dsp:txXfrm>
        <a:off x="3033928" y="2106299"/>
        <a:ext cx="2060143" cy="1206068"/>
      </dsp:txXfrm>
    </dsp:sp>
    <dsp:sp modelId="{C771A5D3-E481-3849-ABBF-7F4BECC8BC01}">
      <dsp:nvSpPr>
        <dsp:cNvPr id="0" name=""/>
        <dsp:cNvSpPr/>
      </dsp:nvSpPr>
      <dsp:spPr>
        <a:xfrm>
          <a:off x="5345112" y="2444570"/>
          <a:ext cx="452659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5345112" y="2550475"/>
        <a:ext cx="316861" cy="317716"/>
      </dsp:txXfrm>
    </dsp:sp>
    <dsp:sp modelId="{B2ADDE68-CF16-D64A-90EB-062B0BB6F743}">
      <dsp:nvSpPr>
        <dsp:cNvPr id="0" name=""/>
        <dsp:cNvSpPr/>
      </dsp:nvSpPr>
      <dsp:spPr>
        <a:xfrm>
          <a:off x="5985668" y="2068777"/>
          <a:ext cx="2135187" cy="128111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Progress</a:t>
          </a:r>
          <a:endParaRPr lang="en-US" sz="2300" kern="1200" dirty="0"/>
        </a:p>
      </dsp:txBody>
      <dsp:txXfrm>
        <a:off x="6023190" y="2106299"/>
        <a:ext cx="2060143" cy="12060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4B8A31-2B9F-A94B-A2CC-00F18DA57334}" type="datetimeFigureOut">
              <a:rPr lang="en-US" smtClean="0"/>
              <a:pPr/>
              <a:t>2/8/23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0F604B-6C0D-8446-A61A-2AA75F3719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9439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1EC66E-FACF-7F40-AACA-BA49429FF6B3}" type="datetimeFigureOut">
              <a:rPr lang="en-US" smtClean="0"/>
              <a:pPr/>
              <a:t>2/8/23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BDDD1B-7981-514B-B211-D97C9422D5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9521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31520" rtl="0" eaLnBrk="1" latinLnBrk="0" hangingPunct="1">
      <a:defRPr sz="1920" kern="1200">
        <a:solidFill>
          <a:schemeClr val="tx1"/>
        </a:solidFill>
        <a:latin typeface="+mn-lt"/>
        <a:ea typeface="+mn-ea"/>
        <a:cs typeface="+mn-cs"/>
      </a:defRPr>
    </a:lvl1pPr>
    <a:lvl2pPr marL="731520" algn="l" defTabSz="731520" rtl="0" eaLnBrk="1" latinLnBrk="0" hangingPunct="1">
      <a:defRPr sz="1920" kern="1200">
        <a:solidFill>
          <a:schemeClr val="tx1"/>
        </a:solidFill>
        <a:latin typeface="+mn-lt"/>
        <a:ea typeface="+mn-ea"/>
        <a:cs typeface="+mn-cs"/>
      </a:defRPr>
    </a:lvl2pPr>
    <a:lvl3pPr marL="1463040" algn="l" defTabSz="731520" rtl="0" eaLnBrk="1" latinLnBrk="0" hangingPunct="1">
      <a:defRPr sz="1920" kern="1200">
        <a:solidFill>
          <a:schemeClr val="tx1"/>
        </a:solidFill>
        <a:latin typeface="+mn-lt"/>
        <a:ea typeface="+mn-ea"/>
        <a:cs typeface="+mn-cs"/>
      </a:defRPr>
    </a:lvl3pPr>
    <a:lvl4pPr marL="2194560" algn="l" defTabSz="731520" rtl="0" eaLnBrk="1" latinLnBrk="0" hangingPunct="1">
      <a:defRPr sz="1920" kern="1200">
        <a:solidFill>
          <a:schemeClr val="tx1"/>
        </a:solidFill>
        <a:latin typeface="+mn-lt"/>
        <a:ea typeface="+mn-ea"/>
        <a:cs typeface="+mn-cs"/>
      </a:defRPr>
    </a:lvl4pPr>
    <a:lvl5pPr marL="2926080" algn="l" defTabSz="731520" rtl="0" eaLnBrk="1" latinLnBrk="0" hangingPunct="1">
      <a:defRPr sz="1920" kern="1200">
        <a:solidFill>
          <a:schemeClr val="tx1"/>
        </a:solidFill>
        <a:latin typeface="+mn-lt"/>
        <a:ea typeface="+mn-ea"/>
        <a:cs typeface="+mn-cs"/>
      </a:defRPr>
    </a:lvl5pPr>
    <a:lvl6pPr marL="3657600" algn="l" defTabSz="731520" rtl="0" eaLnBrk="1" latinLnBrk="0" hangingPunct="1">
      <a:defRPr sz="1920" kern="1200">
        <a:solidFill>
          <a:schemeClr val="tx1"/>
        </a:solidFill>
        <a:latin typeface="+mn-lt"/>
        <a:ea typeface="+mn-ea"/>
        <a:cs typeface="+mn-cs"/>
      </a:defRPr>
    </a:lvl6pPr>
    <a:lvl7pPr marL="4389120" algn="l" defTabSz="731520" rtl="0" eaLnBrk="1" latinLnBrk="0" hangingPunct="1">
      <a:defRPr sz="1920" kern="1200">
        <a:solidFill>
          <a:schemeClr val="tx1"/>
        </a:solidFill>
        <a:latin typeface="+mn-lt"/>
        <a:ea typeface="+mn-ea"/>
        <a:cs typeface="+mn-cs"/>
      </a:defRPr>
    </a:lvl7pPr>
    <a:lvl8pPr marL="5120640" algn="l" defTabSz="731520" rtl="0" eaLnBrk="1" latinLnBrk="0" hangingPunct="1">
      <a:defRPr sz="1920" kern="1200">
        <a:solidFill>
          <a:schemeClr val="tx1"/>
        </a:solidFill>
        <a:latin typeface="+mn-lt"/>
        <a:ea typeface="+mn-ea"/>
        <a:cs typeface="+mn-cs"/>
      </a:defRPr>
    </a:lvl8pPr>
    <a:lvl9pPr marL="5852160" algn="l" defTabSz="731520" rtl="0" eaLnBrk="1" latinLnBrk="0" hangingPunct="1">
      <a:defRPr sz="192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BDDD1B-7981-514B-B211-D97C9422D57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3336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60:40 female to male, approximately 22% undergraduate population is URM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BDDD1B-7981-514B-B211-D97C9422D57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2053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Female to Male 70:30, approximately 11% graduate population is URM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BDDD1B-7981-514B-B211-D97C9422D57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3950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7315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DDD1B-7981-514B-B211-D97C9422D5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7315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12959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>
            <a:extLst>
              <a:ext uri="{FF2B5EF4-FFF2-40B4-BE49-F238E27FC236}">
                <a16:creationId xmlns:a16="http://schemas.microsoft.com/office/drawing/2014/main" id="{1EBEBAD5-32F4-4966-F01F-9561E03EE90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Notes Placeholder 2">
            <a:extLst>
              <a:ext uri="{FF2B5EF4-FFF2-40B4-BE49-F238E27FC236}">
                <a16:creationId xmlns:a16="http://schemas.microsoft.com/office/drawing/2014/main" id="{2B586078-5D71-1556-8406-4F61A31671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5603" name="Slide Number Placeholder 3">
            <a:extLst>
              <a:ext uri="{FF2B5EF4-FFF2-40B4-BE49-F238E27FC236}">
                <a16:creationId xmlns:a16="http://schemas.microsoft.com/office/drawing/2014/main" id="{0BBEB1DA-F937-63B6-42C8-E1CB285AAE3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4200">
                <a:solidFill>
                  <a:srgbClr val="414141"/>
                </a:solidFill>
                <a:latin typeface="Gill Sans Light" panose="020B0302020104020203" pitchFamily="34" charset="-79"/>
                <a:ea typeface="ヒラギノ角ゴ ProN W3" panose="020B0300000000000000" pitchFamily="34" charset="-128"/>
                <a:sym typeface="Gill Sans Light" panose="020B0302020104020203" pitchFamily="34" charset="-79"/>
              </a:defRPr>
            </a:lvl1pPr>
            <a:lvl2pPr marL="742950" indent="-285750">
              <a:defRPr sz="4200">
                <a:solidFill>
                  <a:srgbClr val="414141"/>
                </a:solidFill>
                <a:latin typeface="Gill Sans Light" panose="020B0302020104020203" pitchFamily="34" charset="-79"/>
                <a:ea typeface="ヒラギノ角ゴ ProN W3" panose="020B0300000000000000" pitchFamily="34" charset="-128"/>
                <a:sym typeface="Gill Sans Light" panose="020B0302020104020203" pitchFamily="34" charset="-79"/>
              </a:defRPr>
            </a:lvl2pPr>
            <a:lvl3pPr marL="1143000" indent="-228600">
              <a:defRPr sz="4200">
                <a:solidFill>
                  <a:srgbClr val="414141"/>
                </a:solidFill>
                <a:latin typeface="Gill Sans Light" panose="020B0302020104020203" pitchFamily="34" charset="-79"/>
                <a:ea typeface="ヒラギノ角ゴ ProN W3" panose="020B0300000000000000" pitchFamily="34" charset="-128"/>
                <a:sym typeface="Gill Sans Light" panose="020B0302020104020203" pitchFamily="34" charset="-79"/>
              </a:defRPr>
            </a:lvl3pPr>
            <a:lvl4pPr marL="1600200" indent="-228600">
              <a:defRPr sz="4200">
                <a:solidFill>
                  <a:srgbClr val="414141"/>
                </a:solidFill>
                <a:latin typeface="Gill Sans Light" panose="020B0302020104020203" pitchFamily="34" charset="-79"/>
                <a:ea typeface="ヒラギノ角ゴ ProN W3" panose="020B0300000000000000" pitchFamily="34" charset="-128"/>
                <a:sym typeface="Gill Sans Light" panose="020B0302020104020203" pitchFamily="34" charset="-79"/>
              </a:defRPr>
            </a:lvl4pPr>
            <a:lvl5pPr marL="2057400" indent="-228600">
              <a:defRPr sz="4200">
                <a:solidFill>
                  <a:srgbClr val="414141"/>
                </a:solidFill>
                <a:latin typeface="Gill Sans Light" panose="020B0302020104020203" pitchFamily="34" charset="-79"/>
                <a:ea typeface="ヒラギノ角ゴ ProN W3" panose="020B0300000000000000" pitchFamily="34" charset="-128"/>
                <a:sym typeface="Gill Sans Light" panose="020B03020201040202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414141"/>
                </a:solidFill>
                <a:latin typeface="Gill Sans Light" panose="020B0302020104020203" pitchFamily="34" charset="-79"/>
                <a:ea typeface="ヒラギノ角ゴ ProN W3" panose="020B0300000000000000" pitchFamily="34" charset="-128"/>
                <a:sym typeface="Gill Sans Light" panose="020B03020201040202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414141"/>
                </a:solidFill>
                <a:latin typeface="Gill Sans Light" panose="020B0302020104020203" pitchFamily="34" charset="-79"/>
                <a:ea typeface="ヒラギノ角ゴ ProN W3" panose="020B0300000000000000" pitchFamily="34" charset="-128"/>
                <a:sym typeface="Gill Sans Light" panose="020B03020201040202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414141"/>
                </a:solidFill>
                <a:latin typeface="Gill Sans Light" panose="020B0302020104020203" pitchFamily="34" charset="-79"/>
                <a:ea typeface="ヒラギノ角ゴ ProN W3" panose="020B0300000000000000" pitchFamily="34" charset="-128"/>
                <a:sym typeface="Gill Sans Light" panose="020B03020201040202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414141"/>
                </a:solidFill>
                <a:latin typeface="Gill Sans Light" panose="020B0302020104020203" pitchFamily="34" charset="-79"/>
                <a:ea typeface="ヒラギノ角ゴ ProN W3" panose="020B0300000000000000" pitchFamily="34" charset="-128"/>
                <a:sym typeface="Gill Sans Light" panose="020B0302020104020203" pitchFamily="34" charset="-79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ACF641-36B4-6040-93BE-320FAA5A71E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Gill Sans Light" panose="020B0302020104020203" pitchFamily="34" charset="-79"/>
                <a:ea typeface="ヒラギノ角ゴ ProN W3" panose="020B0300000000000000" pitchFamily="34" charset="-128"/>
                <a:cs typeface="+mn-cs"/>
                <a:sym typeface="Gill Sans Light" panose="020B0302020104020203" pitchFamily="34" charset="-79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Gill Sans Light" panose="020B0302020104020203" pitchFamily="34" charset="-79"/>
              <a:ea typeface="ヒラギノ角ゴ ProN W3" panose="020B0300000000000000" pitchFamily="34" charset="-128"/>
              <a:cs typeface="+mn-cs"/>
              <a:sym typeface="Gill Sans Light" panose="020B03020201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3412039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>
            <a:extLst>
              <a:ext uri="{FF2B5EF4-FFF2-40B4-BE49-F238E27FC236}">
                <a16:creationId xmlns:a16="http://schemas.microsoft.com/office/drawing/2014/main" id="{1EBEBAD5-32F4-4966-F01F-9561E03EE90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Notes Placeholder 2">
            <a:extLst>
              <a:ext uri="{FF2B5EF4-FFF2-40B4-BE49-F238E27FC236}">
                <a16:creationId xmlns:a16="http://schemas.microsoft.com/office/drawing/2014/main" id="{2B586078-5D71-1556-8406-4F61A31671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5603" name="Slide Number Placeholder 3">
            <a:extLst>
              <a:ext uri="{FF2B5EF4-FFF2-40B4-BE49-F238E27FC236}">
                <a16:creationId xmlns:a16="http://schemas.microsoft.com/office/drawing/2014/main" id="{0BBEB1DA-F937-63B6-42C8-E1CB285AAE3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4200">
                <a:solidFill>
                  <a:srgbClr val="414141"/>
                </a:solidFill>
                <a:latin typeface="Gill Sans Light" panose="020B0302020104020203" pitchFamily="34" charset="-79"/>
                <a:ea typeface="ヒラギノ角ゴ ProN W3" panose="020B0300000000000000" pitchFamily="34" charset="-128"/>
                <a:sym typeface="Gill Sans Light" panose="020B0302020104020203" pitchFamily="34" charset="-79"/>
              </a:defRPr>
            </a:lvl1pPr>
            <a:lvl2pPr marL="742950" indent="-285750">
              <a:defRPr sz="4200">
                <a:solidFill>
                  <a:srgbClr val="414141"/>
                </a:solidFill>
                <a:latin typeface="Gill Sans Light" panose="020B0302020104020203" pitchFamily="34" charset="-79"/>
                <a:ea typeface="ヒラギノ角ゴ ProN W3" panose="020B0300000000000000" pitchFamily="34" charset="-128"/>
                <a:sym typeface="Gill Sans Light" panose="020B0302020104020203" pitchFamily="34" charset="-79"/>
              </a:defRPr>
            </a:lvl2pPr>
            <a:lvl3pPr marL="1143000" indent="-228600">
              <a:defRPr sz="4200">
                <a:solidFill>
                  <a:srgbClr val="414141"/>
                </a:solidFill>
                <a:latin typeface="Gill Sans Light" panose="020B0302020104020203" pitchFamily="34" charset="-79"/>
                <a:ea typeface="ヒラギノ角ゴ ProN W3" panose="020B0300000000000000" pitchFamily="34" charset="-128"/>
                <a:sym typeface="Gill Sans Light" panose="020B0302020104020203" pitchFamily="34" charset="-79"/>
              </a:defRPr>
            </a:lvl3pPr>
            <a:lvl4pPr marL="1600200" indent="-228600">
              <a:defRPr sz="4200">
                <a:solidFill>
                  <a:srgbClr val="414141"/>
                </a:solidFill>
                <a:latin typeface="Gill Sans Light" panose="020B0302020104020203" pitchFamily="34" charset="-79"/>
                <a:ea typeface="ヒラギノ角ゴ ProN W3" panose="020B0300000000000000" pitchFamily="34" charset="-128"/>
                <a:sym typeface="Gill Sans Light" panose="020B0302020104020203" pitchFamily="34" charset="-79"/>
              </a:defRPr>
            </a:lvl4pPr>
            <a:lvl5pPr marL="2057400" indent="-228600">
              <a:defRPr sz="4200">
                <a:solidFill>
                  <a:srgbClr val="414141"/>
                </a:solidFill>
                <a:latin typeface="Gill Sans Light" panose="020B0302020104020203" pitchFamily="34" charset="-79"/>
                <a:ea typeface="ヒラギノ角ゴ ProN W3" panose="020B0300000000000000" pitchFamily="34" charset="-128"/>
                <a:sym typeface="Gill Sans Light" panose="020B03020201040202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414141"/>
                </a:solidFill>
                <a:latin typeface="Gill Sans Light" panose="020B0302020104020203" pitchFamily="34" charset="-79"/>
                <a:ea typeface="ヒラギノ角ゴ ProN W3" panose="020B0300000000000000" pitchFamily="34" charset="-128"/>
                <a:sym typeface="Gill Sans Light" panose="020B03020201040202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414141"/>
                </a:solidFill>
                <a:latin typeface="Gill Sans Light" panose="020B0302020104020203" pitchFamily="34" charset="-79"/>
                <a:ea typeface="ヒラギノ角ゴ ProN W3" panose="020B0300000000000000" pitchFamily="34" charset="-128"/>
                <a:sym typeface="Gill Sans Light" panose="020B03020201040202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414141"/>
                </a:solidFill>
                <a:latin typeface="Gill Sans Light" panose="020B0302020104020203" pitchFamily="34" charset="-79"/>
                <a:ea typeface="ヒラギノ角ゴ ProN W3" panose="020B0300000000000000" pitchFamily="34" charset="-128"/>
                <a:sym typeface="Gill Sans Light" panose="020B03020201040202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414141"/>
                </a:solidFill>
                <a:latin typeface="Gill Sans Light" panose="020B0302020104020203" pitchFamily="34" charset="-79"/>
                <a:ea typeface="ヒラギノ角ゴ ProN W3" panose="020B0300000000000000" pitchFamily="34" charset="-128"/>
                <a:sym typeface="Gill Sans Light" panose="020B0302020104020203" pitchFamily="34" charset="-79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ACF641-36B4-6040-93BE-320FAA5A71E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Gill Sans Light" panose="020B0302020104020203" pitchFamily="34" charset="-79"/>
                <a:ea typeface="ヒラギノ角ゴ ProN W3" panose="020B0300000000000000" pitchFamily="34" charset="-128"/>
                <a:cs typeface="+mn-cs"/>
                <a:sym typeface="Gill Sans Light" panose="020B0302020104020203" pitchFamily="34" charset="-79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Gill Sans Light" panose="020B0302020104020203" pitchFamily="34" charset="-79"/>
              <a:ea typeface="ヒラギノ角ゴ ProN W3" panose="020B0300000000000000" pitchFamily="34" charset="-128"/>
              <a:cs typeface="+mn-cs"/>
              <a:sym typeface="Gill Sans Light" panose="020B03020201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6066006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DDD1B-7981-514B-B211-D97C9422D57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2144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DDD1B-7981-514B-B211-D97C9422D57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27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3597358"/>
            <a:ext cx="9326880" cy="176403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 Bold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45920" y="4925167"/>
            <a:ext cx="7680960" cy="2474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 cap="all" baseline="0">
                <a:solidFill>
                  <a:srgbClr val="B01C32"/>
                </a:solidFill>
                <a:latin typeface="Century Gothic Bold Italic" charset="0"/>
              </a:defRPr>
            </a:lvl1pPr>
            <a:lvl2pPr marL="548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PRESENTER NAME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 flipV="1">
            <a:off x="1754386" y="3489325"/>
            <a:ext cx="7464029" cy="6350"/>
          </a:xfrm>
          <a:prstGeom prst="line">
            <a:avLst/>
          </a:prstGeom>
          <a:ln w="3175" cmpd="sng">
            <a:solidFill>
              <a:srgbClr val="B01C3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7846017" y="7857642"/>
            <a:ext cx="2807115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eaLnBrk="1" hangingPunct="1">
              <a:defRPr/>
            </a:pPr>
            <a:r>
              <a:rPr lang="de-DE" sz="900" b="1" spc="225" baseline="0" dirty="0">
                <a:solidFill>
                  <a:srgbClr val="A21727"/>
                </a:solidFill>
                <a:latin typeface="Century Gothic" charset="0"/>
                <a:ea typeface="Century Gothic" charset="0"/>
                <a:cs typeface="Century Gothic" charset="0"/>
              </a:rPr>
              <a:t>©</a:t>
            </a:r>
            <a:r>
              <a:rPr lang="en-US" sz="900" b="1" spc="225" baseline="0" dirty="0">
                <a:solidFill>
                  <a:srgbClr val="A21727"/>
                </a:solidFill>
                <a:latin typeface="Century Gothic" charset="0"/>
                <a:ea typeface="Century Gothic" charset="0"/>
                <a:cs typeface="Century Gothic" charset="0"/>
              </a:rPr>
              <a:t>UNIVERSITY OF UTAH HEALTH</a:t>
            </a:r>
            <a:endParaRPr lang="en-US" sz="900" b="1" spc="225" dirty="0">
              <a:solidFill>
                <a:srgbClr val="A21727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2443" y="2571496"/>
            <a:ext cx="2108956" cy="593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018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6624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lumn Text/Title and One Column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675" y="694482"/>
            <a:ext cx="9595485" cy="65944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95250" cy="8302625"/>
          </a:xfrm>
          <a:prstGeom prst="rect">
            <a:avLst/>
          </a:prstGeom>
          <a:solidFill>
            <a:srgbClr val="AF282C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4864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456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828674" y="2114868"/>
            <a:ext cx="9595485" cy="5350804"/>
          </a:xfrm>
          <a:prstGeom prst="rect">
            <a:avLst/>
          </a:prstGeom>
        </p:spPr>
        <p:txBody>
          <a:bodyPr/>
          <a:lstStyle>
            <a:lvl1pPr>
              <a:defRPr sz="3360"/>
            </a:lvl1pPr>
            <a:lvl2pPr>
              <a:defRPr sz="2880"/>
            </a:lvl2pPr>
            <a:lvl3pPr>
              <a:defRPr sz="240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1944573" y="7866925"/>
            <a:ext cx="893365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 spc="150" baseline="0">
                <a:solidFill>
                  <a:srgbClr val="A21727"/>
                </a:solidFill>
              </a:defRPr>
            </a:lvl1pPr>
          </a:lstStyle>
          <a:p>
            <a:pPr lvl="0"/>
            <a:r>
              <a:rPr lang="en-US" dirty="0"/>
              <a:t>@HANDLE</a:t>
            </a:r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3107704" y="7866925"/>
            <a:ext cx="893365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 spc="150" baseline="0">
                <a:solidFill>
                  <a:srgbClr val="A21727"/>
                </a:solidFill>
              </a:defRPr>
            </a:lvl1pPr>
          </a:lstStyle>
          <a:p>
            <a:pPr lvl="0"/>
            <a:r>
              <a:rPr lang="en-US" dirty="0"/>
              <a:t>HASHTAG</a:t>
            </a:r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4270836" y="7866925"/>
            <a:ext cx="893365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 spc="150" baseline="0">
                <a:solidFill>
                  <a:srgbClr val="A21727"/>
                </a:solidFill>
              </a:defRPr>
            </a:lvl1pPr>
          </a:lstStyle>
          <a:p>
            <a:pPr lvl="0"/>
            <a:r>
              <a:rPr lang="en-US" dirty="0"/>
              <a:t>MISC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932385" y="7856538"/>
            <a:ext cx="9545240" cy="0"/>
          </a:xfrm>
          <a:prstGeom prst="line">
            <a:avLst/>
          </a:prstGeom>
          <a:ln w="12700" cmpd="sng">
            <a:solidFill>
              <a:srgbClr val="A2172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16"/>
          <p:cNvSpPr>
            <a:spLocks noGrp="1"/>
          </p:cNvSpPr>
          <p:nvPr>
            <p:ph type="body" sz="quarter" idx="16" hasCustomPrompt="1"/>
          </p:nvPr>
        </p:nvSpPr>
        <p:spPr>
          <a:xfrm>
            <a:off x="5164201" y="7486650"/>
            <a:ext cx="5808600" cy="369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aseline="0">
                <a:solidFill>
                  <a:srgbClr val="A31527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1786" y="7717536"/>
            <a:ext cx="1248394" cy="351111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5A8EF4F0-AD57-B747-BD36-5E5382520B7B}"/>
              </a:ext>
            </a:extLst>
          </p:cNvPr>
          <p:cNvSpPr txBox="1"/>
          <p:nvPr userDrawn="1"/>
        </p:nvSpPr>
        <p:spPr>
          <a:xfrm>
            <a:off x="7846017" y="7857642"/>
            <a:ext cx="2807115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eaLnBrk="1" hangingPunct="1">
              <a:defRPr/>
            </a:pPr>
            <a:r>
              <a:rPr lang="de-DE" sz="900" b="1" spc="225" baseline="0" dirty="0">
                <a:solidFill>
                  <a:srgbClr val="A21727"/>
                </a:solidFill>
                <a:latin typeface="Century Gothic" charset="0"/>
                <a:ea typeface="Century Gothic" charset="0"/>
                <a:cs typeface="Century Gothic" charset="0"/>
              </a:rPr>
              <a:t>©</a:t>
            </a:r>
            <a:r>
              <a:rPr lang="en-US" sz="900" b="1" spc="225" baseline="0" dirty="0">
                <a:solidFill>
                  <a:srgbClr val="A21727"/>
                </a:solidFill>
                <a:latin typeface="Century Gothic" charset="0"/>
                <a:ea typeface="Century Gothic" charset="0"/>
                <a:cs typeface="Century Gothic" charset="0"/>
              </a:rPr>
              <a:t>UNIVERSITY OF UTAH HEALTH</a:t>
            </a:r>
            <a:endParaRPr lang="en-US" sz="900" b="1" spc="225" dirty="0">
              <a:solidFill>
                <a:srgbClr val="A21727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662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ransition Slide 1">
    <p:bg>
      <p:bgPr>
        <a:gradFill flip="none" rotWithShape="1">
          <a:gsLst>
            <a:gs pos="0">
              <a:srgbClr val="A21727">
                <a:lumMod val="96000"/>
                <a:lumOff val="4000"/>
              </a:srgbClr>
            </a:gs>
            <a:gs pos="100000">
              <a:srgbClr val="A21727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 flipV="1">
            <a:off x="2725341" y="4733925"/>
            <a:ext cx="5486400" cy="6350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2725341" y="3146517"/>
            <a:ext cx="5486400" cy="17240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6000" b="0" i="0" spc="150" baseline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1944573" y="7866925"/>
            <a:ext cx="893365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 spc="1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@HANDLE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3107704" y="7866925"/>
            <a:ext cx="893365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 spc="1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HASHTAG</a:t>
            </a:r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4270836" y="7866925"/>
            <a:ext cx="893365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 spc="1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MISC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497" y="5010912"/>
            <a:ext cx="2321767" cy="60937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0FDB248-7142-0948-98F3-079D6CC9B5D6}"/>
              </a:ext>
            </a:extLst>
          </p:cNvPr>
          <p:cNvSpPr txBox="1"/>
          <p:nvPr userDrawn="1"/>
        </p:nvSpPr>
        <p:spPr>
          <a:xfrm>
            <a:off x="7846017" y="7857642"/>
            <a:ext cx="2807115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eaLnBrk="1" hangingPunct="1">
              <a:defRPr/>
            </a:pPr>
            <a:r>
              <a:rPr lang="de-DE" sz="900" b="1" spc="225" baseline="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©</a:t>
            </a:r>
            <a:r>
              <a:rPr lang="en-US" sz="900" b="1" spc="225" baseline="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UNIVERSITY OF UTAH HEALTH</a:t>
            </a:r>
            <a:endParaRPr lang="en-US" sz="900" b="1" spc="225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78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9106857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Two Column Text/Title and One Column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675" y="694482"/>
            <a:ext cx="9595485" cy="65944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95250" cy="8302625"/>
          </a:xfrm>
          <a:prstGeom prst="rect">
            <a:avLst/>
          </a:prstGeom>
          <a:solidFill>
            <a:srgbClr val="AF282C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4864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456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828675" y="2114868"/>
            <a:ext cx="4544872" cy="5350804"/>
          </a:xfrm>
          <a:prstGeom prst="rect">
            <a:avLst/>
          </a:prstGeom>
        </p:spPr>
        <p:txBody>
          <a:bodyPr/>
          <a:lstStyle>
            <a:lvl1pPr>
              <a:defRPr sz="3360"/>
            </a:lvl1pPr>
            <a:lvl2pPr>
              <a:defRPr sz="2880"/>
            </a:lvl2pPr>
            <a:lvl3pPr>
              <a:defRPr sz="240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1944573" y="7866925"/>
            <a:ext cx="893365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 spc="150" baseline="0">
                <a:solidFill>
                  <a:srgbClr val="A21727"/>
                </a:solidFill>
              </a:defRPr>
            </a:lvl1pPr>
          </a:lstStyle>
          <a:p>
            <a:pPr lvl="0"/>
            <a:r>
              <a:rPr lang="en-US" dirty="0"/>
              <a:t>@HANDLE</a:t>
            </a:r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3107704" y="7866925"/>
            <a:ext cx="893365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 spc="150" baseline="0">
                <a:solidFill>
                  <a:srgbClr val="A21727"/>
                </a:solidFill>
              </a:defRPr>
            </a:lvl1pPr>
          </a:lstStyle>
          <a:p>
            <a:pPr lvl="0"/>
            <a:r>
              <a:rPr lang="en-US" dirty="0"/>
              <a:t>HASHTAG</a:t>
            </a:r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4270836" y="7866925"/>
            <a:ext cx="893365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 spc="150" baseline="0">
                <a:solidFill>
                  <a:srgbClr val="A21727"/>
                </a:solidFill>
              </a:defRPr>
            </a:lvl1pPr>
          </a:lstStyle>
          <a:p>
            <a:pPr lvl="0"/>
            <a:r>
              <a:rPr lang="en-US" dirty="0"/>
              <a:t>MISC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932385" y="7856538"/>
            <a:ext cx="9545240" cy="0"/>
          </a:xfrm>
          <a:prstGeom prst="line">
            <a:avLst/>
          </a:prstGeom>
          <a:ln w="12700" cmpd="sng">
            <a:solidFill>
              <a:srgbClr val="A2172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2"/>
          <p:cNvSpPr>
            <a:spLocks noGrp="1"/>
          </p:cNvSpPr>
          <p:nvPr>
            <p:ph sz="half" idx="15"/>
          </p:nvPr>
        </p:nvSpPr>
        <p:spPr>
          <a:xfrm>
            <a:off x="5879289" y="2114868"/>
            <a:ext cx="4544872" cy="5350804"/>
          </a:xfrm>
          <a:prstGeom prst="rect">
            <a:avLst/>
          </a:prstGeom>
        </p:spPr>
        <p:txBody>
          <a:bodyPr/>
          <a:lstStyle>
            <a:lvl1pPr>
              <a:defRPr sz="3360"/>
            </a:lvl1pPr>
            <a:lvl2pPr>
              <a:defRPr sz="2880"/>
            </a:lvl2pPr>
            <a:lvl3pPr>
              <a:defRPr sz="240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6" hasCustomPrompt="1"/>
          </p:nvPr>
        </p:nvSpPr>
        <p:spPr>
          <a:xfrm>
            <a:off x="5164201" y="7486650"/>
            <a:ext cx="5808600" cy="369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aseline="0">
                <a:solidFill>
                  <a:srgbClr val="A31527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7717536"/>
            <a:ext cx="1337567" cy="35111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B52C4B5-CB42-9E4B-BFB7-D51169CBF0D4}"/>
              </a:ext>
            </a:extLst>
          </p:cNvPr>
          <p:cNvSpPr txBox="1"/>
          <p:nvPr userDrawn="1"/>
        </p:nvSpPr>
        <p:spPr>
          <a:xfrm>
            <a:off x="7846017" y="7857642"/>
            <a:ext cx="2807115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eaLnBrk="1" hangingPunct="1">
              <a:defRPr/>
            </a:pPr>
            <a:r>
              <a:rPr lang="de-DE" sz="900" b="1" spc="225" baseline="0" dirty="0">
                <a:solidFill>
                  <a:srgbClr val="A21727"/>
                </a:solidFill>
                <a:latin typeface="Century Gothic" charset="0"/>
                <a:ea typeface="Century Gothic" charset="0"/>
                <a:cs typeface="Century Gothic" charset="0"/>
              </a:rPr>
              <a:t>©</a:t>
            </a:r>
            <a:r>
              <a:rPr lang="en-US" sz="900" b="1" spc="225" baseline="0" dirty="0">
                <a:solidFill>
                  <a:srgbClr val="A21727"/>
                </a:solidFill>
                <a:latin typeface="Century Gothic" charset="0"/>
                <a:ea typeface="Century Gothic" charset="0"/>
                <a:cs typeface="Century Gothic" charset="0"/>
              </a:rPr>
              <a:t>UNIVERSITY OF UTAH HEALTH</a:t>
            </a:r>
            <a:endParaRPr lang="en-US" sz="900" b="1" spc="225" dirty="0">
              <a:solidFill>
                <a:srgbClr val="A21727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7957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6451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6" r:id="rId3"/>
    <p:sldLayoutId id="2147483667" r:id="rId4"/>
    <p:sldLayoutId id="2147483668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548640" rtl="0" eaLnBrk="1" latinLnBrk="0" hangingPunct="1">
        <a:spcBef>
          <a:spcPct val="0"/>
        </a:spcBef>
        <a:buNone/>
        <a:defRPr sz="3360" b="0" i="0" kern="1200" cap="all" baseline="0">
          <a:solidFill>
            <a:srgbClr val="B01C32"/>
          </a:solidFill>
          <a:latin typeface="Century Gothic" charset="0"/>
          <a:ea typeface="+mj-ea"/>
          <a:cs typeface="Avenir"/>
        </a:defRPr>
      </a:lvl1pPr>
    </p:titleStyle>
    <p:bodyStyle>
      <a:lvl1pPr marL="411480" indent="-411480" algn="l" defTabSz="548640" rtl="0" eaLnBrk="1" latinLnBrk="0" hangingPunct="1">
        <a:spcBef>
          <a:spcPct val="20000"/>
        </a:spcBef>
        <a:buFont typeface="Arial"/>
        <a:buChar char="•"/>
        <a:defRPr sz="3360" b="0" i="0" kern="1200" baseline="0">
          <a:solidFill>
            <a:schemeClr val="tx1">
              <a:lumMod val="65000"/>
              <a:lumOff val="35000"/>
            </a:schemeClr>
          </a:solidFill>
          <a:latin typeface="Century Gothic" charset="0"/>
          <a:ea typeface="+mn-ea"/>
          <a:cs typeface="Avenir"/>
        </a:defRPr>
      </a:lvl1pPr>
      <a:lvl2pPr marL="891540" indent="-342900" algn="l" defTabSz="548640" rtl="0" eaLnBrk="1" latinLnBrk="0" hangingPunct="1">
        <a:spcBef>
          <a:spcPct val="20000"/>
        </a:spcBef>
        <a:buFont typeface="Arial"/>
        <a:buChar char="–"/>
        <a:defRPr sz="2880" b="0" i="0" kern="1200" baseline="0">
          <a:solidFill>
            <a:schemeClr val="tx1">
              <a:lumMod val="65000"/>
              <a:lumOff val="35000"/>
            </a:schemeClr>
          </a:solidFill>
          <a:latin typeface="Century Gothic" charset="0"/>
          <a:ea typeface="+mn-ea"/>
          <a:cs typeface="Avenir"/>
        </a:defRPr>
      </a:lvl2pPr>
      <a:lvl3pPr marL="1371600" indent="-274320" algn="l" defTabSz="548640" rtl="0" eaLnBrk="1" latinLnBrk="0" hangingPunct="1">
        <a:spcBef>
          <a:spcPct val="20000"/>
        </a:spcBef>
        <a:buFont typeface="Arial"/>
        <a:buChar char="•"/>
        <a:defRPr sz="2400" b="0" i="0" kern="1200" baseline="0">
          <a:solidFill>
            <a:schemeClr val="tx1">
              <a:lumMod val="65000"/>
              <a:lumOff val="35000"/>
            </a:schemeClr>
          </a:solidFill>
          <a:latin typeface="Century Gothic" charset="0"/>
          <a:ea typeface="Century Gothic" charset="0"/>
          <a:cs typeface="Century Gothic" charset="0"/>
        </a:defRPr>
      </a:lvl3pPr>
      <a:lvl4pPr marL="1920240" indent="-274320" algn="l" defTabSz="548640" rtl="0" eaLnBrk="1" latinLnBrk="0" hangingPunct="1">
        <a:spcBef>
          <a:spcPct val="20000"/>
        </a:spcBef>
        <a:buFont typeface="Arial"/>
        <a:buChar char="–"/>
        <a:defRPr sz="1920" b="0" i="0" kern="1200" baseline="0">
          <a:solidFill>
            <a:schemeClr val="tx1">
              <a:lumMod val="65000"/>
              <a:lumOff val="35000"/>
            </a:schemeClr>
          </a:solidFill>
          <a:latin typeface="Century Gothic" charset="0"/>
          <a:ea typeface="+mn-ea"/>
          <a:cs typeface="Avenir"/>
        </a:defRPr>
      </a:lvl4pPr>
      <a:lvl5pPr marL="2468880" indent="-274320" algn="l" defTabSz="548640" rtl="0" eaLnBrk="1" latinLnBrk="0" hangingPunct="1">
        <a:spcBef>
          <a:spcPct val="20000"/>
        </a:spcBef>
        <a:buFont typeface="Arial"/>
        <a:buChar char="»"/>
        <a:defRPr sz="1440" b="0" i="0" kern="1200" baseline="0">
          <a:solidFill>
            <a:schemeClr val="tx1">
              <a:lumMod val="65000"/>
              <a:lumOff val="35000"/>
            </a:schemeClr>
          </a:solidFill>
          <a:latin typeface="Century Gothic" charset="0"/>
          <a:ea typeface="+mn-ea"/>
          <a:cs typeface="Avenir"/>
        </a:defRPr>
      </a:lvl5pPr>
      <a:lvl6pPr marL="3017520" indent="-274320" algn="l" defTabSz="54864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54864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54864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54864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22" userDrawn="1">
          <p15:clr>
            <a:srgbClr val="F26B43"/>
          </p15:clr>
        </p15:guide>
        <p15:guide id="2" orient="horz" pos="499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3597357"/>
            <a:ext cx="9326880" cy="2177141"/>
          </a:xfrm>
        </p:spPr>
        <p:txBody>
          <a:bodyPr>
            <a:normAutofit/>
          </a:bodyPr>
          <a:lstStyle/>
          <a:p>
            <a:r>
              <a:rPr lang="en-US" dirty="0"/>
              <a:t>College of Health</a:t>
            </a:r>
            <a:br>
              <a:rPr lang="en-US" dirty="0"/>
            </a:br>
            <a:r>
              <a:rPr lang="en-US" dirty="0"/>
              <a:t>Faculty and Staff Retreat</a:t>
            </a:r>
            <a:br>
              <a:rPr lang="en-US" dirty="0"/>
            </a:br>
            <a:r>
              <a:rPr lang="en-US" dirty="0"/>
              <a:t>Fall 2022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5920" y="5774498"/>
            <a:ext cx="7680960" cy="247410"/>
          </a:xfrm>
        </p:spPr>
        <p:txBody>
          <a:bodyPr>
            <a:normAutofit fontScale="92500" lnSpcReduction="1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067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43520" y="1482817"/>
            <a:ext cx="9885760" cy="1724025"/>
          </a:xfrm>
        </p:spPr>
        <p:txBody>
          <a:bodyPr/>
          <a:lstStyle/>
          <a:p>
            <a:r>
              <a:rPr lang="en-US" dirty="0"/>
              <a:t>What is Community Engagement and Why Should I do it?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901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>
            <a:extLst>
              <a:ext uri="{FF2B5EF4-FFF2-40B4-BE49-F238E27FC236}">
                <a16:creationId xmlns:a16="http://schemas.microsoft.com/office/drawing/2014/main" id="{1FFC97DC-8FF4-174D-368F-4BF1773FE4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0038" y="771525"/>
            <a:ext cx="10372725" cy="1060847"/>
          </a:xfrm>
        </p:spPr>
        <p:txBody>
          <a:bodyPr/>
          <a:lstStyle/>
          <a:p>
            <a:pPr eaLnBrk="1" hangingPunct="1"/>
            <a:r>
              <a:rPr lang="en-US" altLang="en-US" sz="4557"/>
              <a:t>What is Community Engaged Scholarship?</a:t>
            </a:r>
          </a:p>
        </p:txBody>
      </p:sp>
      <p:sp>
        <p:nvSpPr>
          <p:cNvPr id="18434" name="Rectangle 3">
            <a:extLst>
              <a:ext uri="{FF2B5EF4-FFF2-40B4-BE49-F238E27FC236}">
                <a16:creationId xmlns:a16="http://schemas.microsoft.com/office/drawing/2014/main" id="{5B56193D-1FFB-AC97-BF06-79AF650FC8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83964" y="2314575"/>
            <a:ext cx="10372725" cy="1017984"/>
          </a:xfrm>
        </p:spPr>
        <p:txBody>
          <a:bodyPr/>
          <a:lstStyle/>
          <a:p>
            <a:pPr marL="482232" indent="-482232" algn="l" eaLnBrk="1" hangingPunct="1">
              <a:buFontTx/>
              <a:buChar char="•"/>
            </a:pPr>
            <a:r>
              <a:rPr lang="en-US" altLang="en-US" sz="3038" dirty="0"/>
              <a:t>Collaborative relationships between those in universities and those outside of the university that are characterized by the co-creation of community and academically relevant products.</a:t>
            </a:r>
          </a:p>
          <a:p>
            <a:pPr marL="482232" indent="-482232" algn="l" eaLnBrk="1" hangingPunct="1">
              <a:buFontTx/>
              <a:buChar char="•"/>
            </a:pPr>
            <a:endParaRPr lang="en-US" altLang="en-US" sz="3038" dirty="0"/>
          </a:p>
          <a:p>
            <a:pPr marL="482232" indent="-482232" algn="l" eaLnBrk="1" hangingPunct="1">
              <a:buFontTx/>
              <a:buChar char="•"/>
            </a:pPr>
            <a:r>
              <a:rPr lang="en-US" altLang="en-US" sz="3038" dirty="0"/>
              <a:t>Underlying functional principles of community-engaged scholarship include:</a:t>
            </a:r>
          </a:p>
          <a:p>
            <a:pPr marL="2220945" lvl="4" indent="-509022" algn="l" eaLnBrk="1" hangingPunct="1">
              <a:buFont typeface="Arial" panose="020B0604020202020204" pitchFamily="34" charset="0"/>
              <a:buChar char="•"/>
            </a:pPr>
            <a:r>
              <a:rPr lang="en-US" altLang="en-US" sz="2363" dirty="0"/>
              <a:t>Shared goals and values</a:t>
            </a:r>
          </a:p>
          <a:p>
            <a:pPr marL="2220945" lvl="4" indent="-509022" algn="l" eaLnBrk="1" hangingPunct="1">
              <a:buFont typeface="Arial" panose="020B0604020202020204" pitchFamily="34" charset="0"/>
              <a:buChar char="•"/>
            </a:pPr>
            <a:r>
              <a:rPr lang="en-US" altLang="en-US" sz="2363" dirty="0"/>
              <a:t>Respect for, and building on, community strengths</a:t>
            </a:r>
          </a:p>
          <a:p>
            <a:pPr marL="2220945" lvl="4" indent="-509022" algn="l" eaLnBrk="1" hangingPunct="1">
              <a:buFont typeface="Arial" panose="020B0604020202020204" pitchFamily="34" charset="0"/>
              <a:buChar char="•"/>
            </a:pPr>
            <a:r>
              <a:rPr lang="en-US" altLang="en-US" sz="2363" dirty="0"/>
              <a:t>Equitable collaborations (e.g., shared power)</a:t>
            </a:r>
          </a:p>
          <a:p>
            <a:pPr marL="2220945" lvl="4" indent="-509022" algn="l" eaLnBrk="1" hangingPunct="1">
              <a:buFont typeface="Arial" panose="020B0604020202020204" pitchFamily="34" charset="0"/>
              <a:buChar char="•"/>
            </a:pPr>
            <a:r>
              <a:rPr lang="en-US" altLang="en-US" sz="2363" dirty="0"/>
              <a:t>Collective benefit</a:t>
            </a:r>
          </a:p>
          <a:p>
            <a:pPr marL="2220945" lvl="4" indent="-509022" algn="l" eaLnBrk="1" hangingPunct="1">
              <a:buFont typeface="Arial" panose="020B0604020202020204" pitchFamily="34" charset="0"/>
              <a:buChar char="•"/>
            </a:pPr>
            <a:r>
              <a:rPr lang="en-US" altLang="en-US" sz="2363" dirty="0"/>
              <a:t>Trusting relationships</a:t>
            </a:r>
          </a:p>
          <a:p>
            <a:pPr marL="2220945" lvl="4" indent="-509022" algn="l" eaLnBrk="1" hangingPunct="1">
              <a:buFont typeface="Arial" panose="020B0604020202020204" pitchFamily="34" charset="0"/>
              <a:buChar char="•"/>
            </a:pPr>
            <a:r>
              <a:rPr lang="en-US" altLang="en-US" sz="2363" dirty="0"/>
              <a:t>Accessibility of results</a:t>
            </a:r>
          </a:p>
        </p:txBody>
      </p:sp>
      <p:sp>
        <p:nvSpPr>
          <p:cNvPr id="18435" name="TextBox 1">
            <a:extLst>
              <a:ext uri="{FF2B5EF4-FFF2-40B4-BE49-F238E27FC236}">
                <a16:creationId xmlns:a16="http://schemas.microsoft.com/office/drawing/2014/main" id="{0E40684C-50F1-B1BC-BEFF-2DF1FB3050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6628" y="7632204"/>
            <a:ext cx="7779544" cy="611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200">
                <a:solidFill>
                  <a:srgbClr val="414141"/>
                </a:solidFill>
                <a:latin typeface="Gill Sans Light" panose="020B0302020104020203" pitchFamily="34" charset="-79"/>
                <a:ea typeface="ヒラギノ角ゴ ProN W3" panose="020B0300000000000000" pitchFamily="34" charset="-128"/>
                <a:sym typeface="Gill Sans Light" panose="020B0302020104020203" pitchFamily="34" charset="-79"/>
              </a:defRPr>
            </a:lvl1pPr>
            <a:lvl2pPr marL="742950" indent="-285750">
              <a:defRPr sz="4200">
                <a:solidFill>
                  <a:srgbClr val="414141"/>
                </a:solidFill>
                <a:latin typeface="Gill Sans Light" panose="020B0302020104020203" pitchFamily="34" charset="-79"/>
                <a:ea typeface="ヒラギノ角ゴ ProN W3" panose="020B0300000000000000" pitchFamily="34" charset="-128"/>
                <a:sym typeface="Gill Sans Light" panose="020B0302020104020203" pitchFamily="34" charset="-79"/>
              </a:defRPr>
            </a:lvl2pPr>
            <a:lvl3pPr marL="1143000" indent="-228600">
              <a:defRPr sz="4200">
                <a:solidFill>
                  <a:srgbClr val="414141"/>
                </a:solidFill>
                <a:latin typeface="Gill Sans Light" panose="020B0302020104020203" pitchFamily="34" charset="-79"/>
                <a:ea typeface="ヒラギノ角ゴ ProN W3" panose="020B0300000000000000" pitchFamily="34" charset="-128"/>
                <a:sym typeface="Gill Sans Light" panose="020B0302020104020203" pitchFamily="34" charset="-79"/>
              </a:defRPr>
            </a:lvl3pPr>
            <a:lvl4pPr marL="1600200" indent="-228600">
              <a:defRPr sz="4200">
                <a:solidFill>
                  <a:srgbClr val="414141"/>
                </a:solidFill>
                <a:latin typeface="Gill Sans Light" panose="020B0302020104020203" pitchFamily="34" charset="-79"/>
                <a:ea typeface="ヒラギノ角ゴ ProN W3" panose="020B0300000000000000" pitchFamily="34" charset="-128"/>
                <a:sym typeface="Gill Sans Light" panose="020B0302020104020203" pitchFamily="34" charset="-79"/>
              </a:defRPr>
            </a:lvl4pPr>
            <a:lvl5pPr marL="2057400" indent="-228600">
              <a:defRPr sz="4200">
                <a:solidFill>
                  <a:srgbClr val="414141"/>
                </a:solidFill>
                <a:latin typeface="Gill Sans Light" panose="020B0302020104020203" pitchFamily="34" charset="-79"/>
                <a:ea typeface="ヒラギノ角ゴ ProN W3" panose="020B0300000000000000" pitchFamily="34" charset="-128"/>
                <a:sym typeface="Gill Sans Light" panose="020B03020201040202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414141"/>
                </a:solidFill>
                <a:latin typeface="Gill Sans Light" panose="020B0302020104020203" pitchFamily="34" charset="-79"/>
                <a:ea typeface="ヒラギノ角ゴ ProN W3" panose="020B0300000000000000" pitchFamily="34" charset="-128"/>
                <a:sym typeface="Gill Sans Light" panose="020B03020201040202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414141"/>
                </a:solidFill>
                <a:latin typeface="Gill Sans Light" panose="020B0302020104020203" pitchFamily="34" charset="-79"/>
                <a:ea typeface="ヒラギノ角ゴ ProN W3" panose="020B0300000000000000" pitchFamily="34" charset="-128"/>
                <a:sym typeface="Gill Sans Light" panose="020B03020201040202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414141"/>
                </a:solidFill>
                <a:latin typeface="Gill Sans Light" panose="020B0302020104020203" pitchFamily="34" charset="-79"/>
                <a:ea typeface="ヒラギノ角ゴ ProN W3" panose="020B0300000000000000" pitchFamily="34" charset="-128"/>
                <a:sym typeface="Gill Sans Light" panose="020B03020201040202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414141"/>
                </a:solidFill>
                <a:latin typeface="Gill Sans Light" panose="020B0302020104020203" pitchFamily="34" charset="-79"/>
                <a:ea typeface="ヒラギノ角ゴ ProN W3" panose="020B0300000000000000" pitchFamily="34" charset="-128"/>
                <a:sym typeface="Gill Sans Light" panose="020B0302020104020203" pitchFamily="34" charset="-79"/>
              </a:defRPr>
            </a:lvl9pPr>
          </a:lstStyle>
          <a:p>
            <a:pPr algn="ctr" defTabSz="7715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88"/>
              <a:t>In it together: Community-based research guidelines for community and higher education, Community Research Collaborative, 2021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>
            <a:extLst>
              <a:ext uri="{FF2B5EF4-FFF2-40B4-BE49-F238E27FC236}">
                <a16:creationId xmlns:a16="http://schemas.microsoft.com/office/drawing/2014/main" id="{82C927C2-8D24-4616-0CF4-388E932AA7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0037" y="1006656"/>
            <a:ext cx="10372725" cy="1060847"/>
          </a:xfrm>
        </p:spPr>
        <p:txBody>
          <a:bodyPr/>
          <a:lstStyle/>
          <a:p>
            <a:pPr eaLnBrk="1" hangingPunct="1"/>
            <a:r>
              <a:rPr lang="en-US" altLang="en-US" sz="4557" dirty="0"/>
              <a:t>Why might you want to do CES?</a:t>
            </a:r>
          </a:p>
        </p:txBody>
      </p:sp>
      <p:sp>
        <p:nvSpPr>
          <p:cNvPr id="19458" name="Rectangle 3">
            <a:extLst>
              <a:ext uri="{FF2B5EF4-FFF2-40B4-BE49-F238E27FC236}">
                <a16:creationId xmlns:a16="http://schemas.microsoft.com/office/drawing/2014/main" id="{9F3F6959-9337-18B9-CDB3-A321444953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83964" y="2314575"/>
            <a:ext cx="10372725" cy="1017984"/>
          </a:xfrm>
        </p:spPr>
        <p:txBody>
          <a:bodyPr/>
          <a:lstStyle/>
          <a:p>
            <a:pPr marL="482232" indent="-482232" algn="l" eaLnBrk="1" hangingPunct="1">
              <a:buFontTx/>
              <a:buChar char="•"/>
            </a:pPr>
            <a:r>
              <a:rPr lang="en-US" altLang="en-US" sz="3038" dirty="0"/>
              <a:t>Alignment of U of U Mission…</a:t>
            </a:r>
          </a:p>
          <a:p>
            <a:pPr marL="1253802" lvl="1" indent="-483572" algn="l" eaLnBrk="1" hangingPunct="1">
              <a:buFont typeface="Arial" panose="020B0604020202020204" pitchFamily="34" charset="0"/>
              <a:buChar char="•"/>
            </a:pPr>
            <a:r>
              <a:rPr lang="en-US" altLang="en-US" sz="2363" dirty="0"/>
              <a:t>We generate and share new knowledge, discoveries, and innovations, and </a:t>
            </a:r>
            <a:r>
              <a:rPr lang="en-US" altLang="en-US" sz="2363" b="1" dirty="0"/>
              <a:t>we engage local and global communities to promote education, health, and quality of life</a:t>
            </a:r>
            <a:r>
              <a:rPr lang="en-US" altLang="en-US" sz="2363" dirty="0"/>
              <a:t>. </a:t>
            </a:r>
            <a:endParaRPr lang="en-US" altLang="en-US" sz="2025" dirty="0"/>
          </a:p>
          <a:p>
            <a:pPr marL="482232" indent="-482232" algn="l" eaLnBrk="1" hangingPunct="1">
              <a:buFontTx/>
              <a:buChar char="•"/>
            </a:pPr>
            <a:endParaRPr lang="en-US" altLang="en-US" sz="3038" dirty="0"/>
          </a:p>
          <a:p>
            <a:pPr marL="482232" indent="-482232" algn="l" eaLnBrk="1" hangingPunct="1">
              <a:buFontTx/>
              <a:buChar char="•"/>
            </a:pPr>
            <a:r>
              <a:rPr lang="en-US" altLang="en-US" sz="3038" dirty="0"/>
              <a:t>U of U Strategic Goals…</a:t>
            </a:r>
          </a:p>
          <a:p>
            <a:pPr marL="1253802" lvl="3" indent="-509022" algn="l" eaLnBrk="1" hangingPunct="1">
              <a:buFont typeface="Arial" panose="020B0604020202020204" pitchFamily="34" charset="0"/>
              <a:buChar char="•"/>
            </a:pPr>
            <a:r>
              <a:rPr lang="en-US" altLang="en-US" sz="2363" dirty="0"/>
              <a:t>Goal 3: </a:t>
            </a:r>
            <a:r>
              <a:rPr lang="en-US" altLang="en-US" sz="2363" b="1" dirty="0"/>
              <a:t>Engage communities to improve health and quality of life</a:t>
            </a:r>
          </a:p>
          <a:p>
            <a:pPr marL="1253802" lvl="3" indent="-509022" algn="l" eaLnBrk="1" hangingPunct="1">
              <a:buFont typeface="Arial" panose="020B0604020202020204" pitchFamily="34" charset="0"/>
              <a:buChar char="•"/>
            </a:pPr>
            <a:endParaRPr lang="en-US" altLang="en-US" sz="2363" b="1" dirty="0"/>
          </a:p>
          <a:p>
            <a:pPr marL="482232" indent="-482232" algn="l" eaLnBrk="1" hangingPunct="1">
              <a:buFontTx/>
              <a:buChar char="•"/>
            </a:pPr>
            <a:r>
              <a:rPr lang="en-US" altLang="en-US" sz="3038" dirty="0"/>
              <a:t>U of U Core values…</a:t>
            </a:r>
          </a:p>
          <a:p>
            <a:pPr marL="1253802" lvl="3" indent="-509022" algn="l" eaLnBrk="1" hangingPunct="1">
              <a:buFont typeface="Arial" panose="020B0604020202020204" pitchFamily="34" charset="0"/>
              <a:buChar char="•"/>
            </a:pPr>
            <a:r>
              <a:rPr lang="en-US" altLang="en-US" sz="2363" dirty="0"/>
              <a:t>Value 6: </a:t>
            </a:r>
            <a:r>
              <a:rPr lang="en-US" altLang="en-US" sz="2363" b="1" dirty="0"/>
              <a:t>Community-</a:t>
            </a:r>
            <a:r>
              <a:rPr lang="en-US" altLang="en-US" sz="2363" dirty="0"/>
              <a:t>The U maintains a strong sense of community among students, faculty, and staff, and </a:t>
            </a:r>
            <a:r>
              <a:rPr lang="en-US" altLang="en-US" sz="2363" b="1" dirty="0"/>
              <a:t>cultivates meaningful university, neighborhood, city, region, state, and global partnerships</a:t>
            </a:r>
            <a:r>
              <a:rPr lang="en-US" altLang="en-US" sz="2363" dirty="0"/>
              <a:t>.</a:t>
            </a:r>
            <a:r>
              <a:rPr lang="en-US" altLang="en-US" sz="2363" b="1" dirty="0"/>
              <a:t> </a:t>
            </a:r>
            <a:endParaRPr lang="en-US" altLang="en-US" sz="2363" dirty="0"/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>
            <a:extLst>
              <a:ext uri="{FF2B5EF4-FFF2-40B4-BE49-F238E27FC236}">
                <a16:creationId xmlns:a16="http://schemas.microsoft.com/office/drawing/2014/main" id="{4F957146-FF54-9B59-5B50-807E9CEA75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4724" y="536394"/>
            <a:ext cx="10738076" cy="730703"/>
          </a:xfrm>
        </p:spPr>
        <p:txBody>
          <a:bodyPr/>
          <a:lstStyle/>
          <a:p>
            <a:pPr eaLnBrk="1" hangingPunct="1"/>
            <a:r>
              <a:rPr lang="en-US" altLang="en-US" sz="3200" dirty="0"/>
              <a:t>Distinguishing CE Research, Teaching, &amp; Service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A933539B-2F15-78BA-1B85-458F414AE6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7381" y="1436914"/>
            <a:ext cx="10438038" cy="1017984"/>
          </a:xfrm>
        </p:spPr>
        <p:txBody>
          <a:bodyPr/>
          <a:lstStyle/>
          <a:p>
            <a:pPr marL="647700" indent="-647700" algn="l"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Research</a:t>
            </a:r>
          </a:p>
          <a:p>
            <a:pPr marL="1036638" lvl="5" indent="-635000">
              <a:defRPr/>
            </a:pPr>
            <a:r>
              <a:rPr lang="en-US" sz="2400" dirty="0"/>
              <a:t>The investigation, analysis, and transformation and dissemination of knowledge based on community-informed, reciprocal partnerships involving the University and community members. CER contributes to both the public good and the University mission, is rooted in disciplinary or field-based expertise, uses appropriate methodologies, and involves public dissemination of products that can be peer reviewed. Such activities should demonstrate respect for the contributions made by community partners.</a:t>
            </a:r>
            <a:endParaRPr lang="en-US" sz="676" dirty="0"/>
          </a:p>
          <a:p>
            <a:pPr marL="626901" indent="-626901" algn="l"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Teaching</a:t>
            </a:r>
          </a:p>
          <a:p>
            <a:pPr marL="1018045" indent="-613506" algn="l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A form of experiential teaching in which students engage in activities collaboratively with community members that address community needs together with structured opportunities intentionally designed to promote student learning and development. </a:t>
            </a:r>
            <a:endParaRPr lang="en-US" sz="1600" dirty="0"/>
          </a:p>
          <a:p>
            <a:pPr marL="626901" indent="-626901" algn="l"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Service</a:t>
            </a:r>
          </a:p>
          <a:p>
            <a:pPr marL="1018045" indent="-613506" algn="l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Providing direct consultation or participation with community partners to address a community need. Distinguished from CER and CETL when it does not include activities contribute to scientific advances or direct student learning.</a:t>
            </a:r>
          </a:p>
        </p:txBody>
      </p:sp>
    </p:spTree>
    <p:extLst>
      <p:ext uri="{BB962C8B-B14F-4D97-AF65-F5344CB8AC3E}">
        <p14:creationId xmlns:p14="http://schemas.microsoft.com/office/powerpoint/2010/main" val="29102960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>
            <a:extLst>
              <a:ext uri="{FF2B5EF4-FFF2-40B4-BE49-F238E27FC236}">
                <a16:creationId xmlns:a16="http://schemas.microsoft.com/office/drawing/2014/main" id="{4F957146-FF54-9B59-5B50-807E9CEA75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0038" y="771525"/>
            <a:ext cx="10372725" cy="1060847"/>
          </a:xfrm>
        </p:spPr>
        <p:txBody>
          <a:bodyPr/>
          <a:lstStyle/>
          <a:p>
            <a:pPr eaLnBrk="1" hangingPunct="1"/>
            <a:r>
              <a:rPr lang="en-US" altLang="en-US" sz="4557" dirty="0"/>
              <a:t>Outcome Indicators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A933539B-2F15-78BA-1B85-458F414AE6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0038" y="2079443"/>
            <a:ext cx="10372725" cy="1017984"/>
          </a:xfrm>
        </p:spPr>
        <p:txBody>
          <a:bodyPr/>
          <a:lstStyle/>
          <a:p>
            <a:pPr marL="626901" indent="-626901" algn="l">
              <a:buFont typeface="Arial" panose="020B0604020202020204" pitchFamily="34" charset="0"/>
              <a:buChar char="•"/>
              <a:defRPr/>
            </a:pPr>
            <a:r>
              <a:rPr lang="en-US" dirty="0"/>
              <a:t>Research</a:t>
            </a:r>
          </a:p>
          <a:p>
            <a:pPr marL="1018045" lvl="1" indent="-613506" algn="l">
              <a:buFont typeface="Arial" panose="020B0604020202020204" pitchFamily="34" charset="0"/>
              <a:buChar char="•"/>
              <a:defRPr/>
            </a:pPr>
            <a:r>
              <a:rPr lang="en-US" sz="2363" dirty="0"/>
              <a:t>Documented community impact from academic and community perspectives.</a:t>
            </a:r>
          </a:p>
          <a:p>
            <a:pPr marL="1018045" lvl="1" indent="-613506" algn="l">
              <a:buFont typeface="Arial" panose="020B0604020202020204" pitchFamily="34" charset="0"/>
              <a:buChar char="•"/>
              <a:defRPr/>
            </a:pPr>
            <a:r>
              <a:rPr lang="en-US" sz="2363" dirty="0"/>
              <a:t>Community guidance documentation based on co-created evidence.</a:t>
            </a:r>
          </a:p>
          <a:p>
            <a:pPr marL="1018045" lvl="4" indent="-613506" algn="l">
              <a:buFont typeface="Arial" panose="020B0604020202020204" pitchFamily="34" charset="0"/>
              <a:buChar char="•"/>
              <a:defRPr/>
            </a:pPr>
            <a:r>
              <a:rPr lang="en-US" sz="2363" dirty="0"/>
              <a:t>Co-authorship with community partners on variety of products</a:t>
            </a:r>
          </a:p>
          <a:p>
            <a:pPr marL="1018045" lvl="1" indent="-613506" algn="l">
              <a:buFont typeface="Arial" panose="020B0604020202020204" pitchFamily="34" charset="0"/>
              <a:buChar char="•"/>
              <a:defRPr/>
            </a:pPr>
            <a:endParaRPr lang="en-US" sz="2363" dirty="0"/>
          </a:p>
          <a:p>
            <a:pPr marL="626901" indent="-626901" algn="l">
              <a:buFont typeface="Arial" panose="020B0604020202020204" pitchFamily="34" charset="0"/>
              <a:buChar char="•"/>
              <a:defRPr/>
            </a:pPr>
            <a:r>
              <a:rPr lang="en-US" dirty="0"/>
              <a:t>Teaching</a:t>
            </a:r>
          </a:p>
          <a:p>
            <a:pPr marL="1018045" indent="-613506" algn="l">
              <a:buFont typeface="Arial" panose="020B0604020202020204" pitchFamily="34" charset="0"/>
              <a:buChar char="•"/>
              <a:defRPr/>
            </a:pPr>
            <a:r>
              <a:rPr lang="en-US" sz="2363" dirty="0"/>
              <a:t>Documented learning outcomes that address both academic understanding and community needs—identified in partnership with the community.</a:t>
            </a:r>
          </a:p>
          <a:p>
            <a:pPr marL="1018045" indent="-613506" algn="l">
              <a:buFont typeface="Arial" panose="020B0604020202020204" pitchFamily="34" charset="0"/>
              <a:buChar char="•"/>
              <a:defRPr/>
            </a:pPr>
            <a:r>
              <a:rPr lang="en-US" sz="2363" dirty="0"/>
              <a:t>Community engaged learning designated classes. </a:t>
            </a:r>
          </a:p>
          <a:p>
            <a:pPr marL="1018045" indent="-613506" algn="l">
              <a:buFont typeface="Arial" panose="020B0604020202020204" pitchFamily="34" charset="0"/>
              <a:buChar char="•"/>
              <a:defRPr/>
            </a:pPr>
            <a:endParaRPr lang="en-US" sz="2363" dirty="0"/>
          </a:p>
          <a:p>
            <a:pPr marL="626901" indent="-626901" algn="l">
              <a:buFont typeface="Arial" panose="020B0604020202020204" pitchFamily="34" charset="0"/>
              <a:buChar char="•"/>
              <a:defRPr/>
            </a:pPr>
            <a:r>
              <a:rPr lang="en-US" sz="2700" dirty="0"/>
              <a:t>Service</a:t>
            </a:r>
          </a:p>
          <a:p>
            <a:pPr marL="1018045" indent="-613506" algn="l">
              <a:buFont typeface="Arial" panose="020B0604020202020204" pitchFamily="34" charset="0"/>
              <a:buChar char="•"/>
              <a:defRPr/>
            </a:pPr>
            <a:r>
              <a:rPr lang="en-US" sz="2363" dirty="0"/>
              <a:t>Participation on community-action committees in an advisory capacity.</a:t>
            </a:r>
          </a:p>
          <a:p>
            <a:pPr marL="1018045" indent="-613506" algn="l">
              <a:buFont typeface="Arial" panose="020B0604020202020204" pitchFamily="34" charset="0"/>
              <a:buChar char="•"/>
              <a:defRPr/>
            </a:pPr>
            <a:r>
              <a:rPr lang="en-US" sz="2363" dirty="0"/>
              <a:t>Participation in community events and contribution of expertise outside of research, evaluation, or teaching.</a:t>
            </a:r>
          </a:p>
        </p:txBody>
      </p:sp>
    </p:spTree>
    <p:extLst>
      <p:ext uri="{BB962C8B-B14F-4D97-AF65-F5344CB8AC3E}">
        <p14:creationId xmlns:p14="http://schemas.microsoft.com/office/powerpoint/2010/main" val="2925755761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>
            <a:extLst>
              <a:ext uri="{FF2B5EF4-FFF2-40B4-BE49-F238E27FC236}">
                <a16:creationId xmlns:a16="http://schemas.microsoft.com/office/drawing/2014/main" id="{D03419EB-3109-8E12-31B3-42FCB4C667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3963" y="796528"/>
            <a:ext cx="10372725" cy="1060847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Community Engagement and Equity, Diversity, and Inclusion</a:t>
            </a:r>
          </a:p>
        </p:txBody>
      </p:sp>
      <p:sp>
        <p:nvSpPr>
          <p:cNvPr id="22530" name="Rectangle 3">
            <a:extLst>
              <a:ext uri="{FF2B5EF4-FFF2-40B4-BE49-F238E27FC236}">
                <a16:creationId xmlns:a16="http://schemas.microsoft.com/office/drawing/2014/main" id="{CE4B1271-E971-5F0E-A900-2486D54260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0037" y="2079443"/>
            <a:ext cx="10372725" cy="1017984"/>
          </a:xfrm>
        </p:spPr>
        <p:txBody>
          <a:bodyPr/>
          <a:lstStyle/>
          <a:p>
            <a:pPr marL="626901" indent="-626901" algn="l">
              <a:buFont typeface="Arial" panose="020B0604020202020204" pitchFamily="34" charset="0"/>
              <a:buChar char="•"/>
            </a:pPr>
            <a:r>
              <a:rPr lang="en-US" altLang="en-US" dirty="0"/>
              <a:t>Share common principles:</a:t>
            </a:r>
          </a:p>
          <a:p>
            <a:pPr marL="2220945" lvl="4" indent="-509022" algn="l" eaLnBrk="1" hangingPunct="1">
              <a:buFont typeface="Arial" panose="020B0604020202020204" pitchFamily="34" charset="0"/>
              <a:buChar char="•"/>
            </a:pPr>
            <a:r>
              <a:rPr lang="en-US" altLang="en-US" sz="2363" dirty="0"/>
              <a:t>Respect for people, culture, and strategies that resolve inequities and disparities.</a:t>
            </a:r>
          </a:p>
          <a:p>
            <a:pPr marL="2220945" lvl="4" indent="-509022" algn="l" eaLnBrk="1" hangingPunct="1">
              <a:buFont typeface="Arial" panose="020B0604020202020204" pitchFamily="34" charset="0"/>
              <a:buChar char="•"/>
            </a:pPr>
            <a:r>
              <a:rPr lang="en-US" altLang="en-US" sz="2363" dirty="0"/>
              <a:t>Shared and distributed power</a:t>
            </a:r>
          </a:p>
          <a:p>
            <a:pPr marL="2220945" lvl="4" indent="-509022" algn="l" eaLnBrk="1" hangingPunct="1">
              <a:buFont typeface="Arial" panose="020B0604020202020204" pitchFamily="34" charset="0"/>
              <a:buChar char="•"/>
            </a:pPr>
            <a:r>
              <a:rPr lang="en-US" altLang="en-US" sz="2363" dirty="0"/>
              <a:t>Collective benefit</a:t>
            </a:r>
          </a:p>
          <a:p>
            <a:pPr marL="2220945" lvl="4" indent="-509022" algn="l" eaLnBrk="1" hangingPunct="1">
              <a:buFont typeface="Arial" panose="020B0604020202020204" pitchFamily="34" charset="0"/>
              <a:buChar char="•"/>
            </a:pPr>
            <a:r>
              <a:rPr lang="en-US" altLang="en-US" sz="2363" dirty="0"/>
              <a:t>Trusting relationships</a:t>
            </a:r>
          </a:p>
          <a:p>
            <a:pPr marL="2220945" lvl="4" indent="-509022" algn="l" eaLnBrk="1" hangingPunct="1">
              <a:buFont typeface="Arial" panose="020B0604020202020204" pitchFamily="34" charset="0"/>
              <a:buChar char="•"/>
            </a:pPr>
            <a:r>
              <a:rPr lang="en-US" altLang="en-US" sz="2363" dirty="0"/>
              <a:t>Accessibility of research activities</a:t>
            </a:r>
          </a:p>
          <a:p>
            <a:pPr marL="635000" lvl="2" indent="-635000" algn="l">
              <a:buFont typeface="Arial" panose="020B0604020202020204" pitchFamily="34" charset="0"/>
              <a:buChar char="•"/>
            </a:pPr>
            <a:r>
              <a:rPr lang="en-US" altLang="en-US" dirty="0"/>
              <a:t>Works collaboratively with those who could most benefit and experience health disparities to close existing gaps. </a:t>
            </a:r>
          </a:p>
          <a:p>
            <a:pPr marL="635000" lvl="2" indent="-635000" algn="l">
              <a:buFont typeface="Arial" panose="020B0604020202020204" pitchFamily="34" charset="0"/>
              <a:buChar char="•"/>
            </a:pPr>
            <a:r>
              <a:rPr lang="en-US" altLang="en-US" dirty="0"/>
              <a:t>Recognizes the need for greater distribution of resources to communities that have historically received fewer resources. </a:t>
            </a:r>
          </a:p>
          <a:p>
            <a:pPr marL="635000" lvl="2" indent="-635000" algn="l">
              <a:buFont typeface="Arial" panose="020B0604020202020204" pitchFamily="34" charset="0"/>
              <a:buChar char="•"/>
            </a:pPr>
            <a:r>
              <a:rPr lang="en-US" altLang="en-US" dirty="0"/>
              <a:t>Action oriented.</a:t>
            </a:r>
          </a:p>
          <a:p>
            <a:pPr marL="626901" lvl="4" indent="-626901" algn="l">
              <a:buFontTx/>
              <a:buAutoNum type="arabicPeriod"/>
            </a:pPr>
            <a:endParaRPr lang="en-US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43520" y="1482817"/>
            <a:ext cx="9885760" cy="1724025"/>
          </a:xfrm>
        </p:spPr>
        <p:txBody>
          <a:bodyPr/>
          <a:lstStyle/>
          <a:p>
            <a:r>
              <a:rPr lang="en-US" dirty="0"/>
              <a:t>Community Engagement in the College of Health 2022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463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of the survey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28674" y="2127568"/>
            <a:ext cx="9595485" cy="5350804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400" dirty="0"/>
              <a:t>Document the number, proportion and representativeness of College of Health employees participating in community-engagement activities related to research, teaching, and learning.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Develop a network map of university personnel and external community and clinical organizations (including U Health) that have existing partnerships that can be defined as community-engaged scholarship. 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Assess knowledge and use of resources to support community-engaged scholarship.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Determine interest in a community-engaged scholarship interest group. </a:t>
            </a:r>
          </a:p>
        </p:txBody>
      </p:sp>
    </p:spTree>
    <p:extLst>
      <p:ext uri="{BB962C8B-B14F-4D97-AF65-F5344CB8AC3E}">
        <p14:creationId xmlns:p14="http://schemas.microsoft.com/office/powerpoint/2010/main" val="2165547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Survey Results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28674" y="1565865"/>
            <a:ext cx="9595485" cy="5350804"/>
          </a:xfrm>
        </p:spPr>
        <p:txBody>
          <a:bodyPr/>
          <a:lstStyle/>
          <a:p>
            <a:pPr lvl="0"/>
            <a:r>
              <a:rPr lang="en-US" sz="2800" dirty="0"/>
              <a:t>By Department</a:t>
            </a:r>
          </a:p>
          <a:p>
            <a:pPr lvl="2"/>
            <a:r>
              <a:rPr lang="en-US" sz="2240" dirty="0"/>
              <a:t>Communication Sciences &amp; Disorders : 13</a:t>
            </a:r>
          </a:p>
          <a:p>
            <a:pPr lvl="2"/>
            <a:r>
              <a:rPr lang="en-US" sz="2240" dirty="0"/>
              <a:t>Health &amp; Kinesiology: 22</a:t>
            </a:r>
          </a:p>
          <a:p>
            <a:pPr lvl="2"/>
            <a:r>
              <a:rPr lang="en-US" sz="2240" dirty="0"/>
              <a:t>Parks, Recreation, &amp; Tourism: 6 </a:t>
            </a:r>
          </a:p>
          <a:p>
            <a:pPr lvl="2"/>
            <a:r>
              <a:rPr lang="en-US" sz="2240" dirty="0"/>
              <a:t>Occupational &amp; Recreational Therapies: 9</a:t>
            </a:r>
          </a:p>
          <a:p>
            <a:pPr lvl="2"/>
            <a:r>
              <a:rPr lang="en-US" sz="2240" dirty="0"/>
              <a:t>Physical Therapy &amp; Athletic Training: 4</a:t>
            </a:r>
          </a:p>
          <a:p>
            <a:pPr lvl="2"/>
            <a:r>
              <a:rPr lang="en-US" sz="2240" dirty="0"/>
              <a:t>Nutrition &amp; Integrative Physiology:14</a:t>
            </a:r>
          </a:p>
          <a:p>
            <a:r>
              <a:rPr lang="en-US" sz="2800" dirty="0"/>
              <a:t>By Position Type</a:t>
            </a:r>
          </a:p>
          <a:p>
            <a:pPr lvl="2"/>
            <a:r>
              <a:rPr lang="en-US" sz="2240" dirty="0"/>
              <a:t>60% Faculty</a:t>
            </a:r>
          </a:p>
          <a:p>
            <a:pPr lvl="2"/>
            <a:r>
              <a:rPr lang="en-US" sz="2240" dirty="0"/>
              <a:t>40% Staff</a:t>
            </a:r>
            <a:endParaRPr lang="en-US" dirty="0"/>
          </a:p>
          <a:p>
            <a:pPr marL="0" lvl="0" indent="0" algn="ctr">
              <a:buNone/>
            </a:pPr>
            <a:r>
              <a:rPr lang="en-US" sz="4000" b="1" dirty="0"/>
              <a:t>Total: 80</a:t>
            </a:r>
          </a:p>
          <a:p>
            <a:pPr marL="0" lvl="0" indent="0" algn="ctr">
              <a:buNone/>
            </a:pPr>
            <a:r>
              <a:rPr lang="en-US" sz="4000" b="1" dirty="0"/>
              <a:t>25% CER; 27% CETL; 64% CE Service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6795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0891B-5182-1AF2-9DE6-FB2E64E9E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Number and List of community partners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835166-8E57-E51D-F7E0-CE839B024DF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4EB767-7722-6EF5-5237-DC5CAD1D8B8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7166569-2587-8EA9-2D62-1567A113A6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B3E8E32-CE16-C51B-1329-5075BE02987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BF7971-78DE-AED4-C0C8-B37D34725841}"/>
              </a:ext>
            </a:extLst>
          </p:cNvPr>
          <p:cNvSpPr txBox="1"/>
          <p:nvPr/>
        </p:nvSpPr>
        <p:spPr>
          <a:xfrm>
            <a:off x="1619250" y="6715448"/>
            <a:ext cx="7734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entury Gothic" panose="020B0502020202020204" pitchFamily="34" charset="0"/>
              </a:rPr>
              <a:t>71 unique partners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5D557D54-5DC1-FC13-37B0-E41C498C61E2}"/>
              </a:ext>
            </a:extLst>
          </p:cNvPr>
          <p:cNvGraphicFramePr>
            <a:graphicFrameLocks noGrp="1"/>
          </p:cNvGraphicFramePr>
          <p:nvPr/>
        </p:nvGraphicFramePr>
        <p:xfrm>
          <a:off x="788543" y="1496305"/>
          <a:ext cx="3313194" cy="5149734"/>
        </p:xfrm>
        <a:graphic>
          <a:graphicData uri="http://schemas.openxmlformats.org/drawingml/2006/table">
            <a:tbl>
              <a:tblPr/>
              <a:tblGrid>
                <a:gridCol w="3313194">
                  <a:extLst>
                    <a:ext uri="{9D8B030D-6E8A-4147-A177-3AD203B41FA5}">
                      <a16:colId xmlns:a16="http://schemas.microsoft.com/office/drawing/2014/main" val="1810813034"/>
                    </a:ext>
                  </a:extLst>
                </a:gridCol>
              </a:tblGrid>
              <a:tr h="4408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4th Street Clinic</a:t>
                      </a:r>
                    </a:p>
                  </a:txBody>
                  <a:tcPr marL="1119" marR="1119" marT="11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96812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AASPIRE</a:t>
                      </a:r>
                    </a:p>
                  </a:txBody>
                  <a:tcPr marL="1119" marR="1119" marT="11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9733921"/>
                  </a:ext>
                </a:extLst>
              </a:tr>
              <a:tr h="4408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Action for Healthy Kids</a:t>
                      </a:r>
                    </a:p>
                  </a:txBody>
                  <a:tcPr marL="1119" marR="1119" marT="11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9765322"/>
                  </a:ext>
                </a:extLst>
              </a:tr>
              <a:tr h="19445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American Camp Association and the National Outdoor Leadership School (NOLS)</a:t>
                      </a:r>
                    </a:p>
                  </a:txBody>
                  <a:tcPr marL="1119" marR="1119" marT="11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2058889"/>
                  </a:ext>
                </a:extLst>
              </a:tr>
              <a:tr h="8704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Association for Utah Community Health</a:t>
                      </a:r>
                    </a:p>
                  </a:txBody>
                  <a:tcPr marL="1119" marR="1119" marT="11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7546101"/>
                  </a:ext>
                </a:extLst>
              </a:tr>
              <a:tr h="6556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Central Park Community Center</a:t>
                      </a:r>
                    </a:p>
                  </a:txBody>
                  <a:tcPr marL="1119" marR="1119" marT="11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164395"/>
                  </a:ext>
                </a:extLst>
              </a:tr>
              <a:tr h="4408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Communities United</a:t>
                      </a:r>
                    </a:p>
                  </a:txBody>
                  <a:tcPr marL="1119" marR="1119" marT="11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2259059"/>
                  </a:ext>
                </a:extLst>
              </a:tr>
              <a:tr h="6556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Community Faces of Utah </a:t>
                      </a:r>
                    </a:p>
                  </a:txBody>
                  <a:tcPr marL="1119" marR="1119" marT="11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6813363"/>
                  </a:ext>
                </a:extLst>
              </a:tr>
              <a:tr h="6556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Comunidad Materna en Utah (n=2)</a:t>
                      </a:r>
                    </a:p>
                  </a:txBody>
                  <a:tcPr marL="1119" marR="1119" marT="11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7963382"/>
                  </a:ext>
                </a:extLst>
              </a:tr>
              <a:tr h="4408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Comunidades Unidas</a:t>
                      </a:r>
                    </a:p>
                  </a:txBody>
                  <a:tcPr marL="1119" marR="1119" marT="11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7437366"/>
                  </a:ext>
                </a:extLst>
              </a:tr>
              <a:tr h="6556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Copperview Recreation Center</a:t>
                      </a:r>
                    </a:p>
                  </a:txBody>
                  <a:tcPr marL="1119" marR="1119" marT="11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006059"/>
                  </a:ext>
                </a:extLst>
              </a:tr>
              <a:tr h="4408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Cycling Australia</a:t>
                      </a:r>
                    </a:p>
                  </a:txBody>
                  <a:tcPr marL="1119" marR="1119" marT="11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9497200"/>
                  </a:ext>
                </a:extLst>
              </a:tr>
              <a:tr h="13001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Federally-qualified health centers and the patients they serve</a:t>
                      </a:r>
                    </a:p>
                  </a:txBody>
                  <a:tcPr marL="1119" marR="1119" marT="11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1347397"/>
                  </a:ext>
                </a:extLst>
              </a:tr>
              <a:tr h="4408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Fit to Recover</a:t>
                      </a:r>
                    </a:p>
                  </a:txBody>
                  <a:tcPr marL="1119" marR="1119" marT="11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3418931"/>
                  </a:ext>
                </a:extLst>
              </a:tr>
              <a:tr h="4408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Get Healthy Utah (n=4)</a:t>
                      </a:r>
                    </a:p>
                  </a:txBody>
                  <a:tcPr marL="1119" marR="1119" marT="11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83822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Girlology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19" marR="1119" marT="11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4442999"/>
                  </a:ext>
                </a:extLst>
              </a:tr>
              <a:tr h="6556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Glendale Community Center</a:t>
                      </a:r>
                    </a:p>
                  </a:txBody>
                  <a:tcPr marL="1119" marR="1119" marT="11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007045"/>
                  </a:ext>
                </a:extLst>
              </a:tr>
              <a:tr h="8704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Head Start, primarily in Salt Lake County</a:t>
                      </a:r>
                    </a:p>
                  </a:txBody>
                  <a:tcPr marL="1119" marR="1119" marT="11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5640203"/>
                  </a:ext>
                </a:extLst>
              </a:tr>
              <a:tr h="8704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High Performance Sport New Zealand</a:t>
                      </a:r>
                    </a:p>
                  </a:txBody>
                  <a:tcPr marL="1119" marR="1119" marT="11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0370524"/>
                  </a:ext>
                </a:extLst>
              </a:tr>
              <a:tr h="6556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International Rescue Committee</a:t>
                      </a:r>
                    </a:p>
                  </a:txBody>
                  <a:tcPr marL="1119" marR="1119" marT="11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4848266"/>
                  </a:ext>
                </a:extLst>
              </a:tr>
              <a:tr h="6556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Jenny McKenzie Films</a:t>
                      </a:r>
                    </a:p>
                  </a:txBody>
                  <a:tcPr marL="1119" marR="1119" marT="11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0942782"/>
                  </a:ext>
                </a:extLst>
              </a:tr>
              <a:tr h="4408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Jordan River Commission</a:t>
                      </a:r>
                    </a:p>
                  </a:txBody>
                  <a:tcPr marL="1119" marR="1119" marT="11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8551236"/>
                  </a:ext>
                </a:extLst>
              </a:tr>
              <a:tr h="6556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Jordan School District</a:t>
                      </a:r>
                    </a:p>
                  </a:txBody>
                  <a:tcPr marL="1119" marR="1119" marT="11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270954"/>
                  </a:ext>
                </a:extLst>
              </a:tr>
              <a:tr h="8704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Junior Jazz Youth Basketball League</a:t>
                      </a:r>
                    </a:p>
                  </a:txBody>
                  <a:tcPr marL="1119" marR="1119" marT="11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8839590"/>
                  </a:ext>
                </a:extLst>
              </a:tr>
              <a:tr h="4408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Kearns Library (n=2)</a:t>
                      </a:r>
                    </a:p>
                  </a:txBody>
                  <a:tcPr marL="1119" marR="1119" marT="11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4034046"/>
                  </a:ext>
                </a:extLst>
              </a:tr>
              <a:tr h="44083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19" marR="1119" marT="11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7123792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7DBC62FA-84F4-F871-CA65-57B2D232FBBD}"/>
              </a:ext>
            </a:extLst>
          </p:cNvPr>
          <p:cNvGraphicFramePr>
            <a:graphicFrameLocks noGrp="1"/>
          </p:cNvGraphicFramePr>
          <p:nvPr/>
        </p:nvGraphicFramePr>
        <p:xfrm>
          <a:off x="4257775" y="1496305"/>
          <a:ext cx="3120196" cy="4040145"/>
        </p:xfrm>
        <a:graphic>
          <a:graphicData uri="http://schemas.openxmlformats.org/drawingml/2006/table">
            <a:tbl>
              <a:tblPr/>
              <a:tblGrid>
                <a:gridCol w="3120196">
                  <a:extLst>
                    <a:ext uri="{9D8B030D-6E8A-4147-A177-3AD203B41FA5}">
                      <a16:colId xmlns:a16="http://schemas.microsoft.com/office/drawing/2014/main" val="1878545800"/>
                    </a:ext>
                  </a:extLst>
                </a:gridCol>
              </a:tblGrid>
              <a:tr h="4408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Muslim Civic League</a:t>
                      </a:r>
                    </a:p>
                  </a:txBody>
                  <a:tcPr marL="1119" marR="1119" marT="11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4833909"/>
                  </a:ext>
                </a:extLst>
              </a:tr>
              <a:tr h="8704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National Outdoor Leadership School</a:t>
                      </a:r>
                    </a:p>
                  </a:txBody>
                  <a:tcPr marL="1119" marR="1119" marT="11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7637445"/>
                  </a:ext>
                </a:extLst>
              </a:tr>
              <a:tr h="8704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National Tongan American Society (n=2)</a:t>
                      </a:r>
                    </a:p>
                  </a:txBody>
                  <a:tcPr marL="1119" marR="1119" marT="11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0768319"/>
                  </a:ext>
                </a:extLst>
              </a:tr>
              <a:tr h="8704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NHPI Community Health Workers</a:t>
                      </a:r>
                    </a:p>
                  </a:txBody>
                  <a:tcPr marL="1119" marR="1119" marT="11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01588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PIK2AR</a:t>
                      </a:r>
                    </a:p>
                  </a:txBody>
                  <a:tcPr marL="1119" marR="1119" marT="11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8828253"/>
                  </a:ext>
                </a:extLst>
              </a:tr>
              <a:tr h="4408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Project Success</a:t>
                      </a:r>
                    </a:p>
                  </a:txBody>
                  <a:tcPr marL="1119" marR="1119" marT="11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0835395"/>
                  </a:ext>
                </a:extLst>
              </a:tr>
              <a:tr h="6556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Project Success Coalition</a:t>
                      </a:r>
                    </a:p>
                  </a:txBody>
                  <a:tcPr marL="1119" marR="1119" marT="11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6334662"/>
                  </a:ext>
                </a:extLst>
              </a:tr>
              <a:tr h="6556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Real Salt Lake Academy</a:t>
                      </a:r>
                    </a:p>
                  </a:txBody>
                  <a:tcPr marL="1119" marR="1119" marT="11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4774577"/>
                  </a:ext>
                </a:extLst>
              </a:tr>
              <a:tr h="4408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Redwood Rec Center</a:t>
                      </a:r>
                    </a:p>
                  </a:txBody>
                  <a:tcPr marL="1119" marR="1119" marT="11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0290951"/>
                  </a:ext>
                </a:extLst>
              </a:tr>
              <a:tr h="4408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Road Home Sites, all</a:t>
                      </a:r>
                    </a:p>
                  </a:txBody>
                  <a:tcPr marL="1119" marR="1119" marT="11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4609807"/>
                  </a:ext>
                </a:extLst>
              </a:tr>
              <a:tr h="25890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Salt Lake City Corporation (Homeless Engagement and Response Team &amp; Department of Sustainability); </a:t>
                      </a:r>
                    </a:p>
                  </a:txBody>
                  <a:tcPr marL="1119" marR="1119" marT="11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641864"/>
                  </a:ext>
                </a:extLst>
              </a:tr>
              <a:tr h="4408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Salt Lake County (n=2)</a:t>
                      </a:r>
                    </a:p>
                  </a:txBody>
                  <a:tcPr marL="1119" marR="1119" marT="11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2687870"/>
                  </a:ext>
                </a:extLst>
              </a:tr>
              <a:tr h="8704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Salt Lake County Health Department</a:t>
                      </a:r>
                    </a:p>
                  </a:txBody>
                  <a:tcPr marL="1119" marR="1119" marT="11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6358481"/>
                  </a:ext>
                </a:extLst>
              </a:tr>
              <a:tr h="13001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Salt Lake Valley Coalition to End Homelessness (n=2)</a:t>
                      </a:r>
                    </a:p>
                  </a:txBody>
                  <a:tcPr marL="1119" marR="1119" marT="11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0872331"/>
                  </a:ext>
                </a:extLst>
              </a:tr>
              <a:tr h="19445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School Districts throughout Utah, Arizona and Idaho</a:t>
                      </a:r>
                      <a:b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b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b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19" marR="1119" marT="11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7195527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2166EE9C-C501-0D3B-691A-8ED476132FE7}"/>
              </a:ext>
            </a:extLst>
          </p:cNvPr>
          <p:cNvGraphicFramePr>
            <a:graphicFrameLocks noGrp="1"/>
          </p:cNvGraphicFramePr>
          <p:nvPr/>
        </p:nvGraphicFramePr>
        <p:xfrm>
          <a:off x="7377972" y="1496305"/>
          <a:ext cx="3225092" cy="4781736"/>
        </p:xfrm>
        <a:graphic>
          <a:graphicData uri="http://schemas.openxmlformats.org/drawingml/2006/table">
            <a:tbl>
              <a:tblPr/>
              <a:tblGrid>
                <a:gridCol w="3225092">
                  <a:extLst>
                    <a:ext uri="{9D8B030D-6E8A-4147-A177-3AD203B41FA5}">
                      <a16:colId xmlns:a16="http://schemas.microsoft.com/office/drawing/2014/main" val="1423720504"/>
                    </a:ext>
                  </a:extLst>
                </a:gridCol>
              </a:tblGrid>
              <a:tr h="6556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Thanksgiving Point Institute</a:t>
                      </a:r>
                    </a:p>
                  </a:txBody>
                  <a:tcPr marL="1119" marR="1119" marT="11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3525113"/>
                  </a:ext>
                </a:extLst>
              </a:tr>
              <a:tr h="4408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 INN Between</a:t>
                      </a:r>
                    </a:p>
                  </a:txBody>
                  <a:tcPr marL="1119" marR="1119" marT="11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9295673"/>
                  </a:ext>
                </a:extLst>
              </a:tr>
              <a:tr h="4408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 Road Home (n=2)</a:t>
                      </a:r>
                    </a:p>
                  </a:txBody>
                  <a:tcPr marL="1119" marR="1119" marT="11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21982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Tracy Aviary</a:t>
                      </a:r>
                    </a:p>
                  </a:txBody>
                  <a:tcPr marL="1119" marR="1119" marT="11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60649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Trula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Inc. </a:t>
                      </a:r>
                    </a:p>
                  </a:txBody>
                  <a:tcPr marL="1119" marR="1119" marT="11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90479653"/>
                  </a:ext>
                </a:extLst>
              </a:tr>
              <a:tr h="6556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University Neighborhood Partners</a:t>
                      </a:r>
                    </a:p>
                  </a:txBody>
                  <a:tcPr marL="1119" marR="1119" marT="11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731754"/>
                  </a:ext>
                </a:extLst>
              </a:tr>
              <a:tr h="8704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University of Utah The Wellness Bus</a:t>
                      </a:r>
                    </a:p>
                  </a:txBody>
                  <a:tcPr marL="1119" marR="1119" marT="11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6474100"/>
                  </a:ext>
                </a:extLst>
              </a:tr>
              <a:tr h="8704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Utah Academy of Nutrition and Dietetics</a:t>
                      </a:r>
                    </a:p>
                  </a:txBody>
                  <a:tcPr marL="1119" marR="1119" marT="11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9114833"/>
                  </a:ext>
                </a:extLst>
              </a:tr>
              <a:tr h="6556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Utah Department of Health</a:t>
                      </a:r>
                    </a:p>
                  </a:txBody>
                  <a:tcPr marL="1119" marR="1119" marT="11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9555344"/>
                  </a:ext>
                </a:extLst>
              </a:tr>
              <a:tr h="15149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Utah Department of Health Office of Health Disparities (n=3)</a:t>
                      </a:r>
                    </a:p>
                  </a:txBody>
                  <a:tcPr marL="1119" marR="1119" marT="11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3117334"/>
                  </a:ext>
                </a:extLst>
              </a:tr>
              <a:tr h="19445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Utah Extension, specifically Expanded Food and Nutrition Programs and SNAP outreach</a:t>
                      </a:r>
                    </a:p>
                  </a:txBody>
                  <a:tcPr marL="1119" marR="1119" marT="11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3430489"/>
                  </a:ext>
                </a:extLst>
              </a:tr>
              <a:tr h="4408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Utah Food Bank; </a:t>
                      </a:r>
                    </a:p>
                  </a:txBody>
                  <a:tcPr marL="1119" marR="1119" marT="11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8285514"/>
                  </a:ext>
                </a:extLst>
              </a:tr>
              <a:tr h="6556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Utah Health and Human Rights</a:t>
                      </a:r>
                    </a:p>
                  </a:txBody>
                  <a:tcPr marL="1119" marR="1119" marT="11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3715830"/>
                  </a:ext>
                </a:extLst>
              </a:tr>
              <a:tr h="4408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Utah Muslim Civic League</a:t>
                      </a:r>
                    </a:p>
                  </a:txBody>
                  <a:tcPr marL="1119" marR="1119" marT="11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1574038"/>
                  </a:ext>
                </a:extLst>
              </a:tr>
              <a:tr h="10853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Utah Office of Education Health and PE Specialists</a:t>
                      </a:r>
                    </a:p>
                  </a:txBody>
                  <a:tcPr marL="1119" marR="1119" marT="11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1034964"/>
                  </a:ext>
                </a:extLst>
              </a:tr>
              <a:tr h="10853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Utah Pacific Islander Health Coalition (n=2)</a:t>
                      </a:r>
                    </a:p>
                  </a:txBody>
                  <a:tcPr marL="1119" marR="1119" marT="11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1449763"/>
                  </a:ext>
                </a:extLst>
              </a:tr>
              <a:tr h="8704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Utah Recreation and Parks Association</a:t>
                      </a:r>
                    </a:p>
                  </a:txBody>
                  <a:tcPr marL="1119" marR="1119" marT="11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3939341"/>
                  </a:ext>
                </a:extLst>
              </a:tr>
              <a:tr h="6556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Utahns Against Hunger</a:t>
                      </a:r>
                    </a:p>
                  </a:txBody>
                  <a:tcPr marL="1119" marR="1119" marT="11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60355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VOA Utah</a:t>
                      </a:r>
                    </a:p>
                  </a:txBody>
                  <a:tcPr marL="1119" marR="1119" marT="11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7641499"/>
                  </a:ext>
                </a:extLst>
              </a:tr>
              <a:tr h="6556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Volunteers of America, Utah; </a:t>
                      </a:r>
                    </a:p>
                  </a:txBody>
                  <a:tcPr marL="1119" marR="1119" marT="11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1111723"/>
                  </a:ext>
                </a:extLst>
              </a:tr>
              <a:tr h="6556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Wasatch Adaptive Sports</a:t>
                      </a:r>
                    </a:p>
                  </a:txBody>
                  <a:tcPr marL="1119" marR="1119" marT="11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2869595"/>
                  </a:ext>
                </a:extLst>
              </a:tr>
              <a:tr h="6556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Wasatch Community Gardens</a:t>
                      </a:r>
                    </a:p>
                  </a:txBody>
                  <a:tcPr marL="1119" marR="1119" marT="11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7470717"/>
                  </a:ext>
                </a:extLst>
              </a:tr>
              <a:tr h="13001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Wasatch Community Gardens (Green Phoenix Farm)</a:t>
                      </a:r>
                    </a:p>
                  </a:txBody>
                  <a:tcPr marL="1119" marR="1119" marT="11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9887682"/>
                  </a:ext>
                </a:extLst>
              </a:tr>
              <a:tr h="4408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Waste Less Solutions</a:t>
                      </a:r>
                    </a:p>
                  </a:txBody>
                  <a:tcPr marL="1119" marR="1119" marT="11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1604657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F38E73D5-C168-E2E7-A7D1-BA44E4471C5D}"/>
              </a:ext>
            </a:extLst>
          </p:cNvPr>
          <p:cNvGraphicFramePr>
            <a:graphicFrameLocks noGrp="1"/>
          </p:cNvGraphicFramePr>
          <p:nvPr/>
        </p:nvGraphicFramePr>
        <p:xfrm>
          <a:off x="4280640" y="4977909"/>
          <a:ext cx="3120196" cy="1286874"/>
        </p:xfrm>
        <a:graphic>
          <a:graphicData uri="http://schemas.openxmlformats.org/drawingml/2006/table">
            <a:tbl>
              <a:tblPr/>
              <a:tblGrid>
                <a:gridCol w="3120196">
                  <a:extLst>
                    <a:ext uri="{9D8B030D-6E8A-4147-A177-3AD203B41FA5}">
                      <a16:colId xmlns:a16="http://schemas.microsoft.com/office/drawing/2014/main" val="2952580891"/>
                    </a:ext>
                  </a:extLst>
                </a:gridCol>
              </a:tblGrid>
              <a:tr h="6556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Semester School Network</a:t>
                      </a:r>
                    </a:p>
                  </a:txBody>
                  <a:tcPr marL="1119" marR="1119" marT="11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0832633"/>
                  </a:ext>
                </a:extLst>
              </a:tr>
              <a:tr h="4408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Shelter the Homeless</a:t>
                      </a:r>
                    </a:p>
                  </a:txBody>
                  <a:tcPr marL="1119" marR="1119" marT="11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6421091"/>
                  </a:ext>
                </a:extLst>
              </a:tr>
              <a:tr h="4408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Sorenson Unity Center</a:t>
                      </a:r>
                    </a:p>
                  </a:txBody>
                  <a:tcPr marL="1119" marR="1119" marT="11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3113982"/>
                  </a:ext>
                </a:extLst>
              </a:tr>
              <a:tr h="8704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 Salt Lake Community Center</a:t>
                      </a:r>
                    </a:p>
                  </a:txBody>
                  <a:tcPr marL="1119" marR="1119" marT="11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8300587"/>
                  </a:ext>
                </a:extLst>
              </a:tr>
              <a:tr h="6556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State and local health departments </a:t>
                      </a:r>
                    </a:p>
                  </a:txBody>
                  <a:tcPr marL="1119" marR="1119" marT="11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2132907"/>
                  </a:ext>
                </a:extLst>
              </a:tr>
              <a:tr h="15149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Stroke, TBI, and SCI- and caregiver-related community support groups; </a:t>
                      </a:r>
                    </a:p>
                  </a:txBody>
                  <a:tcPr marL="1119" marR="1119" marT="11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46787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7161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675" y="694482"/>
            <a:ext cx="9595485" cy="65944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Equity, Diversity, and Inclusion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4294967295"/>
          </p:nvPr>
        </p:nvSpPr>
        <p:spPr>
          <a:xfrm>
            <a:off x="688657" y="1567923"/>
            <a:ext cx="9595485" cy="3336282"/>
          </a:xfrm>
          <a:prstGeom prst="rect">
            <a:avLst/>
          </a:prstGeo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2400" b="1" dirty="0"/>
              <a:t>Equity </a:t>
            </a:r>
            <a:r>
              <a:rPr lang="en-US" sz="2400" dirty="0"/>
              <a:t>is an approach that ensures everyone has access to the same opportunities. </a:t>
            </a:r>
          </a:p>
          <a:p>
            <a:pPr>
              <a:spcAft>
                <a:spcPts val="1200"/>
              </a:spcAft>
            </a:pPr>
            <a:r>
              <a:rPr lang="en-US" sz="2400" b="1" dirty="0"/>
              <a:t>Diversity</a:t>
            </a:r>
            <a:r>
              <a:rPr lang="en-US" sz="2400" dirty="0"/>
              <a:t> is the presence of difference; representation of multiple identity groups and their cultures</a:t>
            </a:r>
          </a:p>
          <a:p>
            <a:pPr>
              <a:spcAft>
                <a:spcPts val="1200"/>
              </a:spcAft>
            </a:pPr>
            <a:r>
              <a:rPr lang="en-US" sz="2400" b="1" dirty="0"/>
              <a:t>Inclusion</a:t>
            </a:r>
            <a:r>
              <a:rPr lang="en-US" sz="2400" dirty="0"/>
              <a:t> is the degree to which we feel part of essential processes like decision-making processes, involvement in work groups, and access to information and resources.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48B7663E-F4D4-C37B-5972-0BD41C05C9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68932077"/>
              </p:ext>
            </p:extLst>
          </p:nvPr>
        </p:nvGraphicFramePr>
        <p:xfrm>
          <a:off x="1562417" y="3397817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11485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0891B-5182-1AF2-9DE6-FB2E64E9E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Resource use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E2DFE0-D432-C62B-2AC5-5674A399559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/>
              <a:t>Of the 19 participating in community engaged research, 63% used university resources</a:t>
            </a:r>
          </a:p>
          <a:p>
            <a:pPr marL="0" indent="0">
              <a:buNone/>
            </a:pPr>
            <a:r>
              <a:rPr lang="en-US" sz="2400" dirty="0"/>
              <a:t>(primarily CTSI/Wellness Bus/HCI)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835166-8E57-E51D-F7E0-CE839B024DF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4EB767-7722-6EF5-5237-DC5CAD1D8B8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7166569-2587-8EA9-2D62-1567A113A6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DF045D6-333B-1F17-820A-DC39192EE6E0}"/>
              </a:ext>
            </a:extLst>
          </p:cNvPr>
          <p:cNvSpPr>
            <a:spLocks noGrp="1"/>
          </p:cNvSpPr>
          <p:nvPr>
            <p:ph sz="half" idx="15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/>
              <a:t>Of the 20 participating in community engaged teaching and learning, 65% used university resources </a:t>
            </a:r>
          </a:p>
          <a:p>
            <a:pPr marL="0" indent="0">
              <a:buNone/>
            </a:pPr>
            <a:r>
              <a:rPr lang="en-US" sz="2400" dirty="0"/>
              <a:t>(primarily </a:t>
            </a:r>
            <a:r>
              <a:rPr lang="en-US" sz="2400" dirty="0" err="1"/>
              <a:t>Bennion</a:t>
            </a:r>
            <a:r>
              <a:rPr lang="en-US" sz="2400" dirty="0"/>
              <a:t> Center CEL awards)</a:t>
            </a:r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B3E8E32-CE16-C51B-1329-5075BE02987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BF7971-78DE-AED4-C0C8-B37D34725841}"/>
              </a:ext>
            </a:extLst>
          </p:cNvPr>
          <p:cNvSpPr txBox="1"/>
          <p:nvPr/>
        </p:nvSpPr>
        <p:spPr>
          <a:xfrm>
            <a:off x="1619250" y="6047150"/>
            <a:ext cx="7734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entury Gothic" panose="020B0502020202020204" pitchFamily="34" charset="0"/>
              </a:rPr>
              <a:t>18 unique resources used</a:t>
            </a:r>
          </a:p>
        </p:txBody>
      </p:sp>
    </p:spTree>
    <p:extLst>
      <p:ext uri="{BB962C8B-B14F-4D97-AF65-F5344CB8AC3E}">
        <p14:creationId xmlns:p14="http://schemas.microsoft.com/office/powerpoint/2010/main" val="3166274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674" y="643682"/>
            <a:ext cx="9458325" cy="659444"/>
          </a:xfrm>
        </p:spPr>
        <p:txBody>
          <a:bodyPr/>
          <a:lstStyle/>
          <a:p>
            <a:pPr algn="ctr"/>
            <a:r>
              <a:rPr lang="en-US" dirty="0"/>
              <a:t>Community engaged activities impact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28674" y="2127568"/>
            <a:ext cx="9595485" cy="5350804"/>
          </a:xfrm>
        </p:spPr>
        <p:txBody>
          <a:bodyPr/>
          <a:lstStyle/>
          <a:p>
            <a:r>
              <a:rPr lang="en-US" sz="3200" dirty="0"/>
              <a:t>63 publications</a:t>
            </a:r>
          </a:p>
          <a:p>
            <a:r>
              <a:rPr lang="en-US" sz="3200" dirty="0"/>
              <a:t>8 federal grants</a:t>
            </a:r>
          </a:p>
          <a:p>
            <a:r>
              <a:rPr lang="en-US" sz="3200" dirty="0"/>
              <a:t>32 additional grants or contracts</a:t>
            </a:r>
          </a:p>
          <a:p>
            <a:r>
              <a:rPr lang="en-US" sz="3200" dirty="0"/>
              <a:t>577+ students involved</a:t>
            </a:r>
          </a:p>
          <a:p>
            <a:r>
              <a:rPr lang="en-US" sz="3200" dirty="0"/>
              <a:t>100 unique community partners</a:t>
            </a:r>
          </a:p>
          <a:p>
            <a:pPr lvl="0"/>
            <a:r>
              <a:rPr lang="en-US" sz="3200" dirty="0"/>
              <a:t>Immense positive impact to the community</a:t>
            </a:r>
          </a:p>
        </p:txBody>
      </p:sp>
    </p:spTree>
    <p:extLst>
      <p:ext uri="{BB962C8B-B14F-4D97-AF65-F5344CB8AC3E}">
        <p14:creationId xmlns:p14="http://schemas.microsoft.com/office/powerpoint/2010/main" val="1591676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674" y="643682"/>
            <a:ext cx="9458325" cy="659444"/>
          </a:xfrm>
        </p:spPr>
        <p:txBody>
          <a:bodyPr/>
          <a:lstStyle/>
          <a:p>
            <a:pPr algn="ctr"/>
            <a:r>
              <a:rPr lang="en-US" dirty="0"/>
              <a:t>Continued Impact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760093" y="1565865"/>
            <a:ext cx="9595485" cy="5350804"/>
          </a:xfrm>
        </p:spPr>
        <p:txBody>
          <a:bodyPr/>
          <a:lstStyle/>
          <a:p>
            <a:r>
              <a:rPr lang="en-US" sz="3200" dirty="0"/>
              <a:t>Continued and expanding community engaged research and teaching activities</a:t>
            </a:r>
          </a:p>
          <a:p>
            <a:r>
              <a:rPr lang="en-US" sz="3200" dirty="0"/>
              <a:t>Develop a process to engage and support faculty, staff, and students in CES.</a:t>
            </a:r>
          </a:p>
          <a:p>
            <a:r>
              <a:rPr lang="en-US" sz="3200" dirty="0"/>
              <a:t>Collaborate with </a:t>
            </a:r>
            <a:r>
              <a:rPr lang="en-US" sz="3200" dirty="0" err="1"/>
              <a:t>CoH</a:t>
            </a:r>
            <a:r>
              <a:rPr lang="en-US" sz="3200" dirty="0"/>
              <a:t> EDI initiatives.</a:t>
            </a:r>
          </a:p>
          <a:p>
            <a:r>
              <a:rPr lang="en-US" sz="3200" dirty="0"/>
              <a:t>Develop college wide Community-Engaged Research Scholarship Interest Group (n=26)</a:t>
            </a:r>
          </a:p>
          <a:p>
            <a:r>
              <a:rPr lang="en-US" sz="3200" dirty="0"/>
              <a:t>Develop institutional CE Research Interest Group</a:t>
            </a:r>
          </a:p>
          <a:p>
            <a:pPr lvl="1"/>
            <a:r>
              <a:rPr lang="en-US" sz="1920" dirty="0"/>
              <a:t>if you didn’t include your email in the survey or didn’t do the survey, but would like to be a part of either group, reach out to </a:t>
            </a:r>
            <a:r>
              <a:rPr lang="en-US" sz="1920" b="1" dirty="0" err="1"/>
              <a:t>paul.estabrooks@health.utah.edu</a:t>
            </a:r>
            <a:endParaRPr lang="en-US" sz="1920" b="1" dirty="0"/>
          </a:p>
        </p:txBody>
      </p:sp>
    </p:spTree>
    <p:extLst>
      <p:ext uri="{BB962C8B-B14F-4D97-AF65-F5344CB8AC3E}">
        <p14:creationId xmlns:p14="http://schemas.microsoft.com/office/powerpoint/2010/main" val="1889975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43520" y="1482817"/>
            <a:ext cx="9885760" cy="1724025"/>
          </a:xfrm>
        </p:spPr>
        <p:txBody>
          <a:bodyPr/>
          <a:lstStyle/>
          <a:p>
            <a:r>
              <a:rPr lang="en-US" dirty="0"/>
              <a:t>Activities!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087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674" y="643682"/>
            <a:ext cx="9458325" cy="659444"/>
          </a:xfrm>
        </p:spPr>
        <p:txBody>
          <a:bodyPr/>
          <a:lstStyle/>
          <a:p>
            <a:pPr algn="ctr"/>
            <a:r>
              <a:rPr lang="en-US" dirty="0"/>
              <a:t>ADD INSTRUCTIONS FOR ACTIVITIES…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28674" y="2127568"/>
            <a:ext cx="9595485" cy="5350804"/>
          </a:xfrm>
        </p:spPr>
        <p:txBody>
          <a:bodyPr/>
          <a:lstStyle/>
          <a:p>
            <a:r>
              <a:rPr lang="en-US" sz="3200" dirty="0"/>
              <a:t>Still </a:t>
            </a:r>
          </a:p>
          <a:p>
            <a:r>
              <a:rPr lang="en-US" sz="3200" dirty="0"/>
              <a:t>To</a:t>
            </a:r>
          </a:p>
          <a:p>
            <a:r>
              <a:rPr lang="en-US" sz="3200"/>
              <a:t>Do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65087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C2177-F464-A6E5-C39F-7A207B95F40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D5E265-25F0-C88B-AE5B-B3700006CF5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70139E-421E-5C49-BF1E-1118915A4C6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2FB7B90-0E44-58E4-09A6-7D0A1449760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Office of Budget and Institutional Analytics, University of Utah, February 2022.</a:t>
            </a:r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D35EB23C-3053-BA2A-FAC3-ECF0086FABE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7637044"/>
              </p:ext>
            </p:extLst>
          </p:nvPr>
        </p:nvGraphicFramePr>
        <p:xfrm>
          <a:off x="851769" y="212941"/>
          <a:ext cx="9657567" cy="67622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39018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05EA87-B81D-E88A-1947-8ABEF821B3E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13770D-AAA9-C729-D39B-BF341AAE85B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B9AF8E6-8464-F0A2-A064-B827EB3E46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A3778A48-DB43-7F3C-A945-D6A79C84321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16612"/>
              </p:ext>
            </p:extLst>
          </p:nvPr>
        </p:nvGraphicFramePr>
        <p:xfrm>
          <a:off x="713985" y="726509"/>
          <a:ext cx="9845456" cy="6438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EC5EF680-F15F-6738-EA2A-CA095ACD434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Office of Budget and Institutional Analytics, University of Utah, February 2022.</a:t>
            </a:r>
          </a:p>
        </p:txBody>
      </p:sp>
    </p:spTree>
    <p:extLst>
      <p:ext uri="{BB962C8B-B14F-4D97-AF65-F5344CB8AC3E}">
        <p14:creationId xmlns:p14="http://schemas.microsoft.com/office/powerpoint/2010/main" val="695309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1D200E-6A04-CCCF-B7E3-814E0CF490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B15AC7-A198-DD79-B411-47774F49ED8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A12DC5B-F5DA-FDCA-F522-7E921BD6C9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9E5C123E-1FF1-30A6-DFE4-82FBE750EED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4534170"/>
              </p:ext>
            </p:extLst>
          </p:nvPr>
        </p:nvGraphicFramePr>
        <p:xfrm>
          <a:off x="450937" y="162839"/>
          <a:ext cx="10121030" cy="70521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AED22017-5B07-B43B-2521-C33B8A8FEB18}"/>
              </a:ext>
            </a:extLst>
          </p:cNvPr>
          <p:cNvSpPr txBox="1"/>
          <p:nvPr/>
        </p:nvSpPr>
        <p:spPr>
          <a:xfrm>
            <a:off x="169101" y="6250488"/>
            <a:ext cx="5636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2017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9AB08FE-27D3-A03D-9CD8-73A16406AA78}"/>
              </a:ext>
            </a:extLst>
          </p:cNvPr>
          <p:cNvSpPr txBox="1"/>
          <p:nvPr/>
        </p:nvSpPr>
        <p:spPr>
          <a:xfrm>
            <a:off x="169101" y="5264507"/>
            <a:ext cx="5636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2018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43BD6AD-47FF-F563-D5A7-80A93AFAA9E5}"/>
              </a:ext>
            </a:extLst>
          </p:cNvPr>
          <p:cNvSpPr txBox="1"/>
          <p:nvPr/>
        </p:nvSpPr>
        <p:spPr>
          <a:xfrm>
            <a:off x="187890" y="4278526"/>
            <a:ext cx="5636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2019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6831779-B9E0-7DD5-A82F-138F509DF7AF}"/>
              </a:ext>
            </a:extLst>
          </p:cNvPr>
          <p:cNvSpPr txBox="1"/>
          <p:nvPr/>
        </p:nvSpPr>
        <p:spPr>
          <a:xfrm>
            <a:off x="169101" y="3381139"/>
            <a:ext cx="5636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2020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9C0A281-846F-7858-662F-927ACBA1E26E}"/>
              </a:ext>
            </a:extLst>
          </p:cNvPr>
          <p:cNvSpPr txBox="1"/>
          <p:nvPr/>
        </p:nvSpPr>
        <p:spPr>
          <a:xfrm>
            <a:off x="156575" y="2392026"/>
            <a:ext cx="5636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2021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80F4D15-C3B2-52B4-5D9E-3AFECC77AB17}"/>
              </a:ext>
            </a:extLst>
          </p:cNvPr>
          <p:cNvSpPr txBox="1"/>
          <p:nvPr/>
        </p:nvSpPr>
        <p:spPr>
          <a:xfrm>
            <a:off x="194153" y="1470696"/>
            <a:ext cx="5636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2022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EB86BA58-B3DF-E021-A46F-899C39721DF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897677" y="7486650"/>
            <a:ext cx="6075124" cy="369888"/>
          </a:xfrm>
        </p:spPr>
        <p:txBody>
          <a:bodyPr/>
          <a:lstStyle/>
          <a:p>
            <a:r>
              <a:rPr lang="en-US" dirty="0"/>
              <a:t>OBIA - Student Demographics. (August 2022) Office of Budget and Institutional Analytics, University of Utah</a:t>
            </a:r>
          </a:p>
        </p:txBody>
      </p:sp>
    </p:spTree>
    <p:extLst>
      <p:ext uri="{BB962C8B-B14F-4D97-AF65-F5344CB8AC3E}">
        <p14:creationId xmlns:p14="http://schemas.microsoft.com/office/powerpoint/2010/main" val="2051384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AD3966-A1A9-45A1-6651-DD7C0B5E441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DE41B8-13F4-E2E7-4DEC-50A8F497934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0A27AEE-8A24-925B-0850-7DDC16E3BD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96C287A2-24EF-7440-BF8F-03D801EFF31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08770"/>
              </p:ext>
            </p:extLst>
          </p:nvPr>
        </p:nvGraphicFramePr>
        <p:xfrm>
          <a:off x="513567" y="373062"/>
          <a:ext cx="10133556" cy="67166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3B3C06A3-6C49-838D-6D13-AF382B0C7ACB}"/>
              </a:ext>
            </a:extLst>
          </p:cNvPr>
          <p:cNvSpPr txBox="1"/>
          <p:nvPr/>
        </p:nvSpPr>
        <p:spPr>
          <a:xfrm>
            <a:off x="169101" y="6250488"/>
            <a:ext cx="5636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2017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0E0673B-28B0-92A0-C399-AB86500EC41F}"/>
              </a:ext>
            </a:extLst>
          </p:cNvPr>
          <p:cNvSpPr txBox="1"/>
          <p:nvPr/>
        </p:nvSpPr>
        <p:spPr>
          <a:xfrm>
            <a:off x="169101" y="5264507"/>
            <a:ext cx="5636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2018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D0C2F58-51D3-6BC3-B941-B26E60403372}"/>
              </a:ext>
            </a:extLst>
          </p:cNvPr>
          <p:cNvSpPr txBox="1"/>
          <p:nvPr/>
        </p:nvSpPr>
        <p:spPr>
          <a:xfrm>
            <a:off x="187890" y="4278526"/>
            <a:ext cx="5636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2019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3A8AF0C-C0AD-577A-59CF-D46D7745F37D}"/>
              </a:ext>
            </a:extLst>
          </p:cNvPr>
          <p:cNvSpPr txBox="1"/>
          <p:nvPr/>
        </p:nvSpPr>
        <p:spPr>
          <a:xfrm>
            <a:off x="169101" y="3381139"/>
            <a:ext cx="5636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2020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340594C-CE78-D2A8-569F-B1A6FBE2D2C8}"/>
              </a:ext>
            </a:extLst>
          </p:cNvPr>
          <p:cNvSpPr txBox="1"/>
          <p:nvPr/>
        </p:nvSpPr>
        <p:spPr>
          <a:xfrm>
            <a:off x="156575" y="2392026"/>
            <a:ext cx="5636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2021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BEFDEF2-4358-41E0-1B7F-7E2942F6A507}"/>
              </a:ext>
            </a:extLst>
          </p:cNvPr>
          <p:cNvSpPr txBox="1"/>
          <p:nvPr/>
        </p:nvSpPr>
        <p:spPr>
          <a:xfrm>
            <a:off x="194153" y="1470696"/>
            <a:ext cx="5636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2022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2C71084E-8470-0529-6CD1-E61B1916D23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835047" y="7486650"/>
            <a:ext cx="6137754" cy="369888"/>
          </a:xfrm>
        </p:spPr>
        <p:txBody>
          <a:bodyPr/>
          <a:lstStyle/>
          <a:p>
            <a:r>
              <a:rPr lang="en-US" dirty="0"/>
              <a:t>OBIA - Student Demographics. (August 2022) Office of Budget and Institutional Analytics, University of Utah</a:t>
            </a:r>
          </a:p>
        </p:txBody>
      </p:sp>
    </p:spTree>
    <p:extLst>
      <p:ext uri="{BB962C8B-B14F-4D97-AF65-F5344CB8AC3E}">
        <p14:creationId xmlns:p14="http://schemas.microsoft.com/office/powerpoint/2010/main" val="2909655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2B22B-026B-45C4-6E45-3C695C253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Activity: </a:t>
            </a:r>
            <a:r>
              <a:rPr lang="en-US" dirty="0"/>
              <a:t>How Diverse is your universe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246C3C-9BC2-3BB0-F244-AF09AB3BA3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0625" y="1858843"/>
            <a:ext cx="10371550" cy="5350804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You will need: </a:t>
            </a:r>
          </a:p>
          <a:p>
            <a:r>
              <a:rPr lang="en-US" sz="3200" dirty="0"/>
              <a:t>1cup per person</a:t>
            </a:r>
          </a:p>
          <a:p>
            <a:r>
              <a:rPr lang="en-US" sz="3200" dirty="0"/>
              <a:t>Bag of pom-poms </a:t>
            </a:r>
          </a:p>
          <a:p>
            <a:pPr marL="0" indent="0">
              <a:buNone/>
            </a:pPr>
            <a:r>
              <a:rPr lang="en-US" sz="3200" dirty="0"/>
              <a:t>	for the table</a:t>
            </a:r>
          </a:p>
          <a:p>
            <a:r>
              <a:rPr lang="en-US" sz="3200" dirty="0"/>
              <a:t>share with neighboring</a:t>
            </a:r>
          </a:p>
          <a:p>
            <a:pPr marL="0" indent="0">
              <a:buNone/>
            </a:pPr>
            <a:r>
              <a:rPr lang="en-US" sz="3200" dirty="0"/>
              <a:t>	table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6EE420-923B-1EBF-E75E-09C2C6C57D5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718B33-E212-BFC0-922C-063A1AE05A4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90C48ED-BC4D-7E85-2119-2760F29908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3180C65-9007-24C7-81B7-12C7B88712F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 descr="A bag of candy&#10;&#10;Description automatically generated with low confidence">
            <a:extLst>
              <a:ext uri="{FF2B5EF4-FFF2-40B4-BE49-F238E27FC236}">
                <a16:creationId xmlns:a16="http://schemas.microsoft.com/office/drawing/2014/main" id="{FD622C7A-7015-4843-E034-2E21F71884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051" r="19025" b="4212"/>
          <a:stretch/>
        </p:blipFill>
        <p:spPr>
          <a:xfrm rot="5400000">
            <a:off x="6194691" y="1610167"/>
            <a:ext cx="3671572" cy="5283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718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BE0FD1B-5D53-082E-BCAA-E4D98D10724C}"/>
              </a:ext>
            </a:extLst>
          </p:cNvPr>
          <p:cNvSpPr/>
          <p:nvPr/>
        </p:nvSpPr>
        <p:spPr>
          <a:xfrm>
            <a:off x="1189973" y="4396636"/>
            <a:ext cx="1415441" cy="463463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CDC945-C4DA-409D-1B8D-AE704C97B1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28673" y="1439398"/>
            <a:ext cx="9595485" cy="5350804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Instructions: </a:t>
            </a:r>
            <a:r>
              <a:rPr lang="en-US" dirty="0"/>
              <a:t>Respond to a set of questions by placing the appropriate color (answer) in your cup.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Blue</a:t>
            </a:r>
            <a:r>
              <a:rPr lang="en-US" dirty="0"/>
              <a:t> = Asian</a:t>
            </a:r>
          </a:p>
          <a:p>
            <a:r>
              <a:rPr lang="en-US" dirty="0">
                <a:solidFill>
                  <a:schemeClr val="bg1"/>
                </a:solidFill>
              </a:rPr>
              <a:t>White</a:t>
            </a:r>
            <a:r>
              <a:rPr lang="en-US" dirty="0"/>
              <a:t> = American Indian/Alaskan Native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Orange</a:t>
            </a:r>
            <a:r>
              <a:rPr lang="en-US" dirty="0"/>
              <a:t> = Black/African American</a:t>
            </a:r>
          </a:p>
          <a:p>
            <a:r>
              <a:rPr lang="en-US" dirty="0">
                <a:solidFill>
                  <a:srgbClr val="FFFF00"/>
                </a:solidFill>
              </a:rPr>
              <a:t>Yellow</a:t>
            </a:r>
            <a:r>
              <a:rPr lang="en-US" dirty="0"/>
              <a:t> = Latino/Hispanic</a:t>
            </a:r>
          </a:p>
          <a:p>
            <a:r>
              <a:rPr lang="en-US" dirty="0">
                <a:solidFill>
                  <a:srgbClr val="FF0000"/>
                </a:solidFill>
              </a:rPr>
              <a:t>Red</a:t>
            </a:r>
            <a:r>
              <a:rPr lang="en-US" dirty="0"/>
              <a:t> = Native Hawaiian/Pacific Islander</a:t>
            </a:r>
          </a:p>
          <a:p>
            <a:r>
              <a:rPr lang="en-US" dirty="0">
                <a:solidFill>
                  <a:srgbClr val="00B050"/>
                </a:solidFill>
              </a:rPr>
              <a:t>Green</a:t>
            </a:r>
            <a:r>
              <a:rPr lang="en-US" dirty="0"/>
              <a:t> = White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A2ECBE-E721-400C-73B7-D0BB5CDC723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9FDE64-D6AE-2DE4-D814-F42F4A51E48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DAC3759-F0D7-B7BC-014F-4508EBC7621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84F9EB3-13E4-2B0B-DDE5-91B488E1378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54F9353-FC94-E80C-3070-3939BF49A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Activity: </a:t>
            </a:r>
            <a:r>
              <a:rPr lang="en-US" dirty="0"/>
              <a:t>How Diverse is your universe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F286654-44A8-2543-D7B0-DEDED78C65FD}"/>
              </a:ext>
            </a:extLst>
          </p:cNvPr>
          <p:cNvCxnSpPr/>
          <p:nvPr/>
        </p:nvCxnSpPr>
        <p:spPr>
          <a:xfrm>
            <a:off x="828672" y="3394554"/>
            <a:ext cx="959548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4820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61D9AA06-FAAC-E603-471D-7585016999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2960" y="3998191"/>
            <a:ext cx="9326880" cy="1764030"/>
          </a:xfrm>
        </p:spPr>
        <p:txBody>
          <a:bodyPr>
            <a:normAutofit/>
          </a:bodyPr>
          <a:lstStyle/>
          <a:p>
            <a:r>
              <a:rPr lang="en-US" sz="4800" dirty="0"/>
              <a:t>Let’s Debrief</a:t>
            </a:r>
          </a:p>
        </p:txBody>
      </p:sp>
    </p:spTree>
    <p:extLst>
      <p:ext uri="{BB962C8B-B14F-4D97-AF65-F5344CB8AC3E}">
        <p14:creationId xmlns:p14="http://schemas.microsoft.com/office/powerpoint/2010/main" val="3144264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02b49ca-617a-4412-a136-22a821ef8eb4">PULSEDOC-1743074161-355</_dlc_DocId>
    <_dlc_DocIdUrl xmlns="402b49ca-617a-4412-a136-22a821ef8eb4">
      <Url>https://pulse.utah.edu/site/marcomm/_layouts/15/DocIdRedir.aspx?ID=PULSEDOC-1743074161-355</Url>
      <Description>PULSEDOC-1743074161-355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B7F15D18245C1458954909DB36AE657" ma:contentTypeVersion="0" ma:contentTypeDescription="Create a new document." ma:contentTypeScope="" ma:versionID="671241fb1ebdeb4b2d4f105b2a61c745">
  <xsd:schema xmlns:xsd="http://www.w3.org/2001/XMLSchema" xmlns:xs="http://www.w3.org/2001/XMLSchema" xmlns:p="http://schemas.microsoft.com/office/2006/metadata/properties" xmlns:ns2="402b49ca-617a-4412-a136-22a821ef8eb4" targetNamespace="http://schemas.microsoft.com/office/2006/metadata/properties" ma:root="true" ma:fieldsID="367bc80b74cbe435d94d5e8f171105a8" ns2:_="">
    <xsd:import namespace="402b49ca-617a-4412-a136-22a821ef8eb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b49ca-617a-4412-a136-22a821ef8eb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05D53D2-4C8C-4500-874F-8AD70E4DEB2D}">
  <ds:schemaRefs>
    <ds:schemaRef ds:uri="http://purl.org/dc/dcmitype/"/>
    <ds:schemaRef ds:uri="http://purl.org/dc/elements/1.1/"/>
    <ds:schemaRef ds:uri="402b49ca-617a-4412-a136-22a821ef8eb4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BCDE85B8-B306-4605-8819-4A30DA8C0D5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96F08B7-1F71-4F99-B35D-690FBC859C9A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1415558F-6D5E-4ABC-91AC-CC7CB9B33CA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02b49ca-617a-4412-a136-22a821ef8e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4466</TotalTime>
  <Words>1515</Words>
  <Application>Microsoft Macintosh PowerPoint</Application>
  <PresentationFormat>Custom</PresentationFormat>
  <Paragraphs>222</Paragraphs>
  <Slides>24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Century Gothic</vt:lpstr>
      <vt:lpstr>Century Gothic Bold</vt:lpstr>
      <vt:lpstr>Century Gothic Bold Italic</vt:lpstr>
      <vt:lpstr>Gill Sans Light</vt:lpstr>
      <vt:lpstr>Office Theme</vt:lpstr>
      <vt:lpstr>College of Health Faculty and Staff Retreat Fall 2022</vt:lpstr>
      <vt:lpstr>Equity, Diversity, and Inclusion</vt:lpstr>
      <vt:lpstr>PowerPoint Presentation</vt:lpstr>
      <vt:lpstr>PowerPoint Presentation</vt:lpstr>
      <vt:lpstr>PowerPoint Presentation</vt:lpstr>
      <vt:lpstr>PowerPoint Presentation</vt:lpstr>
      <vt:lpstr>Activity: How Diverse is your universe</vt:lpstr>
      <vt:lpstr>Activity: How Diverse is your universe</vt:lpstr>
      <vt:lpstr>Let’s Debrief</vt:lpstr>
      <vt:lpstr>PowerPoint Presentation</vt:lpstr>
      <vt:lpstr>What is Community Engaged Scholarship?</vt:lpstr>
      <vt:lpstr>Why might you want to do CES?</vt:lpstr>
      <vt:lpstr>Distinguishing CE Research, Teaching, &amp; Service</vt:lpstr>
      <vt:lpstr>Outcome Indicators</vt:lpstr>
      <vt:lpstr>Community Engagement and Equity, Diversity, and Inclusion</vt:lpstr>
      <vt:lpstr>PowerPoint Presentation</vt:lpstr>
      <vt:lpstr>Goals of the survey</vt:lpstr>
      <vt:lpstr>Survey Results</vt:lpstr>
      <vt:lpstr>Number and List of community partners</vt:lpstr>
      <vt:lpstr>Resource use</vt:lpstr>
      <vt:lpstr>Community engaged activities impact</vt:lpstr>
      <vt:lpstr>Continued Impact</vt:lpstr>
      <vt:lpstr>PowerPoint Presentation</vt:lpstr>
      <vt:lpstr>ADD INSTRUCTIONS FOR ACTIVITIES…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Lucas Svaren</dc:creator>
  <cp:lastModifiedBy>Julie Lucero</cp:lastModifiedBy>
  <cp:revision>311</cp:revision>
  <cp:lastPrinted>2016-08-31T21:58:28Z</cp:lastPrinted>
  <dcterms:created xsi:type="dcterms:W3CDTF">2016-08-02T16:41:37Z</dcterms:created>
  <dcterms:modified xsi:type="dcterms:W3CDTF">2023-02-09T00:07:16Z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0x0101000B7F15D18245C1458954909DB36AE657</vt:lpwstr>
  </property>
  <property fmtid="{D5CDD505-2E9C-101B-9397-08002B2CF9AE}" pid="3" name="_dlc_DocIdItemGuid">
    <vt:lpwstr>1e3de216-3bd9-40bd-9e78-384ce63ff8da</vt:lpwstr>
  </property>
</Properties>
</file>