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3" r:id="rId1"/>
  </p:sldMasterIdLst>
  <p:notesMasterIdLst>
    <p:notesMasterId r:id="rId9"/>
  </p:notesMasterIdLst>
  <p:sldIdLst>
    <p:sldId id="365" r:id="rId2"/>
    <p:sldId id="363" r:id="rId3"/>
    <p:sldId id="364" r:id="rId4"/>
    <p:sldId id="259" r:id="rId5"/>
    <p:sldId id="261" r:id="rId6"/>
    <p:sldId id="260" r:id="rId7"/>
    <p:sldId id="36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73421"/>
  </p:normalViewPr>
  <p:slideViewPr>
    <p:cSldViewPr snapToGrid="0">
      <p:cViewPr varScale="1">
        <p:scale>
          <a:sx n="80" d="100"/>
          <a:sy n="80" d="100"/>
        </p:scale>
        <p:origin x="16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E41FA-0515-444C-B99F-690EA3C5152D}" type="datetimeFigureOut">
              <a:rPr lang="en-US" smtClean="0"/>
              <a:t>8/25/20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34E80-F53F-6841-BF06-EE8EFF14D5DD}" type="slidenum">
              <a:rPr lang="en-US" smtClean="0"/>
              <a:t>‹#›</a:t>
            </a:fld>
            <a:endParaRPr lang="en-US" dirty="0"/>
          </a:p>
        </p:txBody>
      </p:sp>
    </p:spTree>
    <p:extLst>
      <p:ext uri="{BB962C8B-B14F-4D97-AF65-F5344CB8AC3E}">
        <p14:creationId xmlns:p14="http://schemas.microsoft.com/office/powerpoint/2010/main" val="3016170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Day 1 Introduction</a:t>
            </a:r>
          </a:p>
          <a:p>
            <a:pPr marL="171450" indent="-171450">
              <a:buFont typeface="Arial" panose="020B0604020202020204" pitchFamily="34" charset="0"/>
              <a:buChar char="•"/>
            </a:pPr>
            <a:r>
              <a:rPr lang="en-US" dirty="0"/>
              <a:t>This PowerPoint is meant to help introduce students to Team Thrive and the Driving Out Diabetes Initiative. </a:t>
            </a:r>
          </a:p>
        </p:txBody>
      </p:sp>
      <p:sp>
        <p:nvSpPr>
          <p:cNvPr id="4" name="Slide Number Placeholder 3"/>
          <p:cNvSpPr>
            <a:spLocks noGrp="1"/>
          </p:cNvSpPr>
          <p:nvPr>
            <p:ph type="sldNum" sz="quarter" idx="5"/>
          </p:nvPr>
        </p:nvSpPr>
        <p:spPr/>
        <p:txBody>
          <a:bodyPr/>
          <a:lstStyle/>
          <a:p>
            <a:fld id="{9F29BE65-AEC3-E841-8194-AC06602A1B5D}" type="slidenum">
              <a:rPr lang="en-US" smtClean="0"/>
              <a:t>1</a:t>
            </a:fld>
            <a:endParaRPr lang="en-US" dirty="0"/>
          </a:p>
        </p:txBody>
      </p:sp>
    </p:spTree>
    <p:extLst>
      <p:ext uri="{BB962C8B-B14F-4D97-AF65-F5344CB8AC3E}">
        <p14:creationId xmlns:p14="http://schemas.microsoft.com/office/powerpoint/2010/main" val="67155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does it mean to thrive? </a:t>
            </a:r>
          </a:p>
          <a:p>
            <a:pPr marL="628650" lvl="1" indent="-171450">
              <a:buFont typeface="Arial" panose="020B0604020202020204" pitchFamily="34" charset="0"/>
              <a:buChar char="•"/>
            </a:pPr>
            <a:r>
              <a:rPr lang="en-US" dirty="0"/>
              <a:t>Thriving means to flourish or to progress toward or realize a goal despite or because of circumstances. We all face different challenges. We all come from different backgrounds. We have different interests. We have different talents. Whatever your circumstances, goals, and talents, you probably would agree that living a happy life is important. The purpose of Team Thrive is to help give you skills to be happy and do what you want to do in life by being healthy, growing, and learning. One way is to help prevent diabetes and sickness when possible. But if you have diabetes, you are able to thrive by managing symptoms and blood glucose. </a:t>
            </a:r>
          </a:p>
          <a:p>
            <a:pPr marL="171450" indent="-171450">
              <a:buFont typeface="Arial" panose="020B0604020202020204" pitchFamily="34" charset="0"/>
              <a:buChar char="•"/>
            </a:pPr>
            <a:r>
              <a:rPr lang="en-US" dirty="0"/>
              <a:t>What does it mean to survive? </a:t>
            </a:r>
          </a:p>
          <a:p>
            <a:pPr marL="628650" lvl="1" indent="-171450">
              <a:buFont typeface="Arial" panose="020B0604020202020204" pitchFamily="34" charset="0"/>
              <a:buChar char="•"/>
            </a:pPr>
            <a:r>
              <a:rPr lang="en-US" dirty="0"/>
              <a:t>On the other hand, surviving simply means to remain alive or in existence. In other words, someone who is just surviving is going through the motions. They may not be happy. Ultimately, they are unable to do what they want or achieve their goals. </a:t>
            </a:r>
          </a:p>
          <a:p>
            <a:pPr marL="171450" lvl="0" indent="-171450">
              <a:buFont typeface="Arial" panose="020B0604020202020204" pitchFamily="34" charset="0"/>
              <a:buChar char="•"/>
            </a:pPr>
            <a:r>
              <a:rPr lang="en-US" dirty="0"/>
              <a:t>How is this surviving different than thriving?</a:t>
            </a:r>
          </a:p>
          <a:p>
            <a:pPr marL="628650" lvl="1" indent="-171450">
              <a:buFont typeface="Arial" panose="020B0604020202020204" pitchFamily="34" charset="0"/>
              <a:buChar char="•"/>
            </a:pPr>
            <a:r>
              <a:rPr lang="en-US" dirty="0"/>
              <a:t>Surviving doesn't bring a quality of life while thriving allows you to have purpose and joy.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References: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Merriam-Webster. Definition of Thrive. Accessed August, 2020.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Merriam-Webster. Definition of Survive. Accessed August, 2020.</a:t>
            </a:r>
          </a:p>
          <a:p>
            <a:pPr marL="628650" lvl="1" indent="-171450">
              <a:buFont typeface="Arial" panose="020B0604020202020204" pitchFamily="34" charset="0"/>
              <a:buChar char="•"/>
            </a:pP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95234E80-F53F-6841-BF06-EE8EFF14D5DD}" type="slidenum">
              <a:rPr lang="en-US" smtClean="0"/>
              <a:t>2</a:t>
            </a:fld>
            <a:endParaRPr lang="en-US" dirty="0"/>
          </a:p>
        </p:txBody>
      </p:sp>
    </p:spTree>
    <p:extLst>
      <p:ext uri="{BB962C8B-B14F-4D97-AF65-F5344CB8AC3E}">
        <p14:creationId xmlns:p14="http://schemas.microsoft.com/office/powerpoint/2010/main" val="295398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 </a:t>
            </a:r>
            <a:r>
              <a:rPr lang="en-US" sz="1200" b="0" i="0" kern="1200" dirty="0">
                <a:solidFill>
                  <a:schemeClr val="tx1"/>
                </a:solidFill>
                <a:effectLst/>
                <a:latin typeface="+mn-lt"/>
                <a:ea typeface="+mn-ea"/>
                <a:cs typeface="+mn-cs"/>
              </a:rPr>
              <a:t>Maya Angelou was an American poet, memoirist, and civil rights activist who said it best with this quote: </a:t>
            </a:r>
            <a:r>
              <a:rPr lang="en-US" sz="1200" dirty="0"/>
              <a:t>"My mission in life is not merely to survive, but to </a:t>
            </a:r>
            <a:r>
              <a:rPr lang="en-US" sz="1200" b="1" dirty="0"/>
              <a:t>thrive</a:t>
            </a:r>
            <a:r>
              <a:rPr lang="en-US" sz="1200" dirty="0"/>
              <a:t>; and to do so with some passion, some compassion, some humor and some style.”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picture on the right shows her receiving the Presidential Medal of Freedom in 2010. When she passed away, President Obama stated, “Today, Michelle and I join millions around the world in remembering one of the brightest lights of our time – a brilliant writer, a fierce friend, and a truly phenomenal woman. Over the course of her remarkable life, Maya was many things – an author, poet, civil rights activist, playwright, actress, director, composer, singer and dancer. But above all, she was a storyteller – and her greatest stories were true. A childhood of suffering and abuse actually drove her to stop speaking – but the voice she found helped generations of Americans find their rainbow amidst the clouds, and inspired the rest of us to be our best selves. In fact, she inspired my own mother to name my sister Maya.”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This is an example of someone who learned to thrive despite challenges.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References: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Hudson D. Remembering and Celebrating the Life of Dr. Maya Angelou. 2014.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234E80-F53F-6841-BF06-EE8EFF14D5DD}" type="slidenum">
              <a:rPr lang="en-US" smtClean="0"/>
              <a:t>3</a:t>
            </a:fld>
            <a:endParaRPr lang="en-US" dirty="0"/>
          </a:p>
        </p:txBody>
      </p:sp>
    </p:spTree>
    <p:extLst>
      <p:ext uri="{BB962C8B-B14F-4D97-AF65-F5344CB8AC3E}">
        <p14:creationId xmlns:p14="http://schemas.microsoft.com/office/powerpoint/2010/main" val="255322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Who was Larry H. Miller?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 was a prominent Utah Business owner and community member, most notably of the National Basketball Association’s Utah Jazz. You may have seen his name on several other businesses like move theaters or car dealerships.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are two pictures of Larry H. Miller. What differences can you spot between the picture on the left and the picture on the right?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Left: younger, weighs less, smiling, looks happy, etc.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Right: bandages on arms, wounds, sitting in wheelchair, unable to move around, feet in boots, overweight, looks unhappy,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picture on the right is Larry H. Miller at a Jazz NBA game after he had developed diabetes but did not manage it properly. On the left he was thriving but on the right, he was just surviving. In 2009, he died from complications of type 2 diabetes. He was 62 years old. </a:t>
            </a:r>
          </a:p>
          <a:p>
            <a:endParaRPr lang="en-US" dirty="0"/>
          </a:p>
        </p:txBody>
      </p:sp>
      <p:sp>
        <p:nvSpPr>
          <p:cNvPr id="4" name="Slide Number Placeholder 3"/>
          <p:cNvSpPr>
            <a:spLocks noGrp="1"/>
          </p:cNvSpPr>
          <p:nvPr>
            <p:ph type="sldNum" sz="quarter" idx="5"/>
          </p:nvPr>
        </p:nvSpPr>
        <p:spPr/>
        <p:txBody>
          <a:bodyPr/>
          <a:lstStyle/>
          <a:p>
            <a:fld id="{95234E80-F53F-6841-BF06-EE8EFF14D5DD}" type="slidenum">
              <a:rPr lang="en-US" smtClean="0"/>
              <a:t>4</a:t>
            </a:fld>
            <a:endParaRPr lang="en-US" dirty="0"/>
          </a:p>
        </p:txBody>
      </p:sp>
    </p:spTree>
    <p:extLst>
      <p:ext uri="{BB962C8B-B14F-4D97-AF65-F5344CB8AC3E}">
        <p14:creationId xmlns:p14="http://schemas.microsoft.com/office/powerpoint/2010/main" val="187247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Gail Miller, his wife, was incredibly sad to lose her husband, especially from diabetes that is often preventable by making healthy choices about eating and physical activity.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her husband died, it eventually became important to Gail to create a way to help prevent diabetes. With support from the Larry H. &amp; Gail Miller Foundation, the University of Utah started the Driving Out Diabetes Initiative to help prevent early development of diabetes.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Team Thrive’s goal is to help you learn about the choices you can make to reduce the chance of getting diabetes and to learn about better nutrition. We are going to practice increasing physical activity, eating more fruits/vegetables, and decreasing added sugar. Starting a healthy lifestyle early will help you thrive and prepare you to accomplish your goals in life. </a:t>
            </a:r>
          </a:p>
          <a:p>
            <a:endParaRPr lang="en-US" dirty="0"/>
          </a:p>
        </p:txBody>
      </p:sp>
      <p:sp>
        <p:nvSpPr>
          <p:cNvPr id="4" name="Slide Number Placeholder 3"/>
          <p:cNvSpPr>
            <a:spLocks noGrp="1"/>
          </p:cNvSpPr>
          <p:nvPr>
            <p:ph type="sldNum" sz="quarter" idx="5"/>
          </p:nvPr>
        </p:nvSpPr>
        <p:spPr/>
        <p:txBody>
          <a:bodyPr/>
          <a:lstStyle/>
          <a:p>
            <a:fld id="{95234E80-F53F-6841-BF06-EE8EFF14D5DD}" type="slidenum">
              <a:rPr lang="en-US" smtClean="0"/>
              <a:t>5</a:t>
            </a:fld>
            <a:endParaRPr lang="en-US" dirty="0"/>
          </a:p>
        </p:txBody>
      </p:sp>
    </p:spTree>
    <p:extLst>
      <p:ext uri="{BB962C8B-B14F-4D97-AF65-F5344CB8AC3E}">
        <p14:creationId xmlns:p14="http://schemas.microsoft.com/office/powerpoint/2010/main" val="2172721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Team Thrive staff with Forward Ekpe Udoh #33 of the Utah Jazz. </a:t>
            </a:r>
          </a:p>
        </p:txBody>
      </p:sp>
      <p:sp>
        <p:nvSpPr>
          <p:cNvPr id="4" name="Slide Number Placeholder 3"/>
          <p:cNvSpPr>
            <a:spLocks noGrp="1"/>
          </p:cNvSpPr>
          <p:nvPr>
            <p:ph type="sldNum" sz="quarter" idx="5"/>
          </p:nvPr>
        </p:nvSpPr>
        <p:spPr/>
        <p:txBody>
          <a:bodyPr/>
          <a:lstStyle/>
          <a:p>
            <a:fld id="{95234E80-F53F-6841-BF06-EE8EFF14D5DD}" type="slidenum">
              <a:rPr lang="en-US" smtClean="0"/>
              <a:t>6</a:t>
            </a:fld>
            <a:endParaRPr lang="en-US" dirty="0"/>
          </a:p>
        </p:txBody>
      </p:sp>
    </p:spTree>
    <p:extLst>
      <p:ext uri="{BB962C8B-B14F-4D97-AF65-F5344CB8AC3E}">
        <p14:creationId xmlns:p14="http://schemas.microsoft.com/office/powerpoint/2010/main" val="405484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34E80-F53F-6841-BF06-EE8EFF14D5DD}" type="slidenum">
              <a:rPr lang="en-US" smtClean="0"/>
              <a:t>7</a:t>
            </a:fld>
            <a:endParaRPr lang="en-US" dirty="0"/>
          </a:p>
        </p:txBody>
      </p:sp>
    </p:spTree>
    <p:extLst>
      <p:ext uri="{BB962C8B-B14F-4D97-AF65-F5344CB8AC3E}">
        <p14:creationId xmlns:p14="http://schemas.microsoft.com/office/powerpoint/2010/main" val="3147579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69C800E-A5A2-7443-B3B8-B37D3DC40DB5}" type="datetime1">
              <a:rPr lang="en-US" smtClean="0"/>
              <a:t>8/25/20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dirty="0"/>
              <a:t>University of Utah Center for Community Nutrition, 2020</a:t>
            </a: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885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5EC6D8-AF23-8D49-823D-9DF3FC232EBF}" type="datetime1">
              <a:rPr lang="en-US" smtClean="0"/>
              <a:t>8/25/20</a:t>
            </a:fld>
            <a:endParaRPr lang="en-US" dirty="0"/>
          </a:p>
        </p:txBody>
      </p:sp>
      <p:sp>
        <p:nvSpPr>
          <p:cNvPr id="6" name="Footer Placeholder 5"/>
          <p:cNvSpPr>
            <a:spLocks noGrp="1"/>
          </p:cNvSpPr>
          <p:nvPr>
            <p:ph type="ftr" sz="quarter" idx="11"/>
          </p:nvPr>
        </p:nvSpPr>
        <p:spPr/>
        <p:txBody>
          <a:bodyPr/>
          <a:lstStyle/>
          <a:p>
            <a:r>
              <a:rPr lang="en-US" dirty="0"/>
              <a:t>University of Utah Center for Community Nutrition, 2020</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009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B5F89DB-E0E0-9846-8C3D-021B451769CD}" type="datetime1">
              <a:rPr lang="en-US" smtClean="0"/>
              <a:t>8/25/20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dirty="0"/>
              <a:t>University of Utah Center for Community Nutrition, 2020</a:t>
            </a: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6456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AD91C4B-8A7A-F440-B7BF-4F335D0867A5}" type="datetime1">
              <a:rPr lang="en-US" smtClean="0"/>
              <a:t>8/25/20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dirty="0"/>
              <a:t>University of Utah Center for Community Nutrition, 2020</a:t>
            </a: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78733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5D9925A-D242-2047-9833-B0DBCD65B455}" type="datetime1">
              <a:rPr lang="en-US" smtClean="0"/>
              <a:t>8/25/20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dirty="0"/>
              <a:t>University of Utah Center for Community Nutrition, 2020</a:t>
            </a: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1906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0BBC8FD-56E3-604D-84CF-D497082E9678}" type="datetime1">
              <a:rPr lang="en-US" smtClean="0"/>
              <a:t>8/25/20</a:t>
            </a:fld>
            <a:endParaRPr lang="en-US" dirty="0"/>
          </a:p>
        </p:txBody>
      </p:sp>
      <p:sp>
        <p:nvSpPr>
          <p:cNvPr id="4" name="Footer Placeholder 3"/>
          <p:cNvSpPr>
            <a:spLocks noGrp="1"/>
          </p:cNvSpPr>
          <p:nvPr>
            <p:ph type="ftr" sz="quarter" idx="11"/>
          </p:nvPr>
        </p:nvSpPr>
        <p:spPr/>
        <p:txBody>
          <a:bodyPr/>
          <a:lstStyle/>
          <a:p>
            <a:r>
              <a:rPr lang="en-US" dirty="0"/>
              <a:t>University of Utah Center for Community Nutrition, 2020</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9657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5AE584B-9681-ED4E-8589-0B29B7B44DD2}" type="datetime1">
              <a:rPr lang="en-US" smtClean="0"/>
              <a:t>8/25/20</a:t>
            </a:fld>
            <a:endParaRPr lang="en-US" dirty="0"/>
          </a:p>
        </p:txBody>
      </p:sp>
      <p:sp>
        <p:nvSpPr>
          <p:cNvPr id="4" name="Footer Placeholder 3"/>
          <p:cNvSpPr>
            <a:spLocks noGrp="1"/>
          </p:cNvSpPr>
          <p:nvPr>
            <p:ph type="ftr" sz="quarter" idx="11"/>
          </p:nvPr>
        </p:nvSpPr>
        <p:spPr/>
        <p:txBody>
          <a:bodyPr/>
          <a:lstStyle/>
          <a:p>
            <a:r>
              <a:rPr lang="en-US" dirty="0"/>
              <a:t>University of Utah Center for Community Nutrition, 2020</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964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E99307-B81B-214C-90A9-9CD8D5ADDED4}" type="datetime1">
              <a:rPr lang="en-US" smtClean="0"/>
              <a:t>8/25/20</a:t>
            </a:fld>
            <a:endParaRPr lang="en-US" dirty="0"/>
          </a:p>
        </p:txBody>
      </p:sp>
      <p:sp>
        <p:nvSpPr>
          <p:cNvPr id="5" name="Footer Placeholder 4"/>
          <p:cNvSpPr>
            <a:spLocks noGrp="1"/>
          </p:cNvSpPr>
          <p:nvPr>
            <p:ph type="ftr" sz="quarter" idx="11"/>
          </p:nvPr>
        </p:nvSpPr>
        <p:spPr/>
        <p:txBody>
          <a:bodyPr/>
          <a:lstStyle/>
          <a:p>
            <a:r>
              <a:rPr lang="en-US" dirty="0"/>
              <a:t>University of Utah Center for Community Nutrition, 2020</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2916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8228D43-9674-B14A-A573-FE96107C8849}" type="datetime1">
              <a:rPr lang="en-US" smtClean="0"/>
              <a:t>8/25/20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dirty="0"/>
              <a:t>University of Utah Center for Community Nutrition, 2020</a:t>
            </a: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297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9A47E5-E4BB-8940-9858-736789DD2075}" type="datetime1">
              <a:rPr lang="en-US" smtClean="0"/>
              <a:t>8/25/20</a:t>
            </a:fld>
            <a:endParaRPr lang="en-US" dirty="0"/>
          </a:p>
        </p:txBody>
      </p:sp>
      <p:sp>
        <p:nvSpPr>
          <p:cNvPr id="5" name="Footer Placeholder 4"/>
          <p:cNvSpPr>
            <a:spLocks noGrp="1"/>
          </p:cNvSpPr>
          <p:nvPr>
            <p:ph type="ftr" sz="quarter" idx="11"/>
          </p:nvPr>
        </p:nvSpPr>
        <p:spPr/>
        <p:txBody>
          <a:bodyPr/>
          <a:lstStyle/>
          <a:p>
            <a:r>
              <a:rPr lang="en-US" dirty="0"/>
              <a:t>University of Utah Center for Community Nutrition, 2020</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5508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3DAFA24-9688-774C-BC74-9BD80C6AD6C5}" type="datetime1">
              <a:rPr lang="en-US" smtClean="0"/>
              <a:t>8/25/20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dirty="0"/>
              <a:t>University of Utah Center for Community Nutrition, 2020</a:t>
            </a: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571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7088AF-30E4-8D4D-B638-B69272501593}" type="datetime1">
              <a:rPr lang="en-US" smtClean="0"/>
              <a:t>8/25/20</a:t>
            </a:fld>
            <a:endParaRPr lang="en-US" dirty="0"/>
          </a:p>
        </p:txBody>
      </p:sp>
      <p:sp>
        <p:nvSpPr>
          <p:cNvPr id="6" name="Footer Placeholder 5"/>
          <p:cNvSpPr>
            <a:spLocks noGrp="1"/>
          </p:cNvSpPr>
          <p:nvPr>
            <p:ph type="ftr" sz="quarter" idx="11"/>
          </p:nvPr>
        </p:nvSpPr>
        <p:spPr/>
        <p:txBody>
          <a:bodyPr/>
          <a:lstStyle/>
          <a:p>
            <a:r>
              <a:rPr lang="en-US" dirty="0"/>
              <a:t>University of Utah Center for Community Nutrition, 2020</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69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079E30-6586-A34F-89CF-CEB6B41DE590}" type="datetime1">
              <a:rPr lang="en-US" smtClean="0"/>
              <a:t>8/25/20</a:t>
            </a:fld>
            <a:endParaRPr lang="en-US" dirty="0"/>
          </a:p>
        </p:txBody>
      </p:sp>
      <p:sp>
        <p:nvSpPr>
          <p:cNvPr id="8" name="Footer Placeholder 7"/>
          <p:cNvSpPr>
            <a:spLocks noGrp="1"/>
          </p:cNvSpPr>
          <p:nvPr>
            <p:ph type="ftr" sz="quarter" idx="11"/>
          </p:nvPr>
        </p:nvSpPr>
        <p:spPr/>
        <p:txBody>
          <a:bodyPr/>
          <a:lstStyle/>
          <a:p>
            <a:r>
              <a:rPr lang="en-US" dirty="0"/>
              <a:t>University of Utah Center for Community Nutrition, 2020</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173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3A3060-A16F-9247-90A7-F0A1CD55E34A}" type="datetime1">
              <a:rPr lang="en-US" smtClean="0"/>
              <a:t>8/25/20</a:t>
            </a:fld>
            <a:endParaRPr lang="en-US" dirty="0"/>
          </a:p>
        </p:txBody>
      </p:sp>
      <p:sp>
        <p:nvSpPr>
          <p:cNvPr id="4" name="Footer Placeholder 3"/>
          <p:cNvSpPr>
            <a:spLocks noGrp="1"/>
          </p:cNvSpPr>
          <p:nvPr>
            <p:ph type="ftr" sz="quarter" idx="11"/>
          </p:nvPr>
        </p:nvSpPr>
        <p:spPr/>
        <p:txBody>
          <a:bodyPr/>
          <a:lstStyle/>
          <a:p>
            <a:r>
              <a:rPr lang="en-US" dirty="0"/>
              <a:t>University of Utah Center for Community Nutrition, 2020</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987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CD252-2E4F-FC4A-B5E7-036D7FA092BB}" type="datetime1">
              <a:rPr lang="en-US" smtClean="0"/>
              <a:t>8/25/20</a:t>
            </a:fld>
            <a:endParaRPr lang="en-US" dirty="0"/>
          </a:p>
        </p:txBody>
      </p:sp>
      <p:sp>
        <p:nvSpPr>
          <p:cNvPr id="3" name="Footer Placeholder 2"/>
          <p:cNvSpPr>
            <a:spLocks noGrp="1"/>
          </p:cNvSpPr>
          <p:nvPr>
            <p:ph type="ftr" sz="quarter" idx="11"/>
          </p:nvPr>
        </p:nvSpPr>
        <p:spPr/>
        <p:txBody>
          <a:bodyPr/>
          <a:lstStyle/>
          <a:p>
            <a:r>
              <a:rPr lang="en-US" dirty="0"/>
              <a:t>University of Utah Center for Community Nutrition, 2020</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599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413406-10D7-9B49-B48F-7761736F9780}" type="datetime1">
              <a:rPr lang="en-US" smtClean="0"/>
              <a:t>8/25/20</a:t>
            </a:fld>
            <a:endParaRPr lang="en-US" dirty="0"/>
          </a:p>
        </p:txBody>
      </p:sp>
      <p:sp>
        <p:nvSpPr>
          <p:cNvPr id="6" name="Footer Placeholder 5"/>
          <p:cNvSpPr>
            <a:spLocks noGrp="1"/>
          </p:cNvSpPr>
          <p:nvPr>
            <p:ph type="ftr" sz="quarter" idx="11"/>
          </p:nvPr>
        </p:nvSpPr>
        <p:spPr/>
        <p:txBody>
          <a:bodyPr/>
          <a:lstStyle/>
          <a:p>
            <a:r>
              <a:rPr lang="en-US" dirty="0"/>
              <a:t>University of Utah Center for Community Nutrition, 2020</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633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86BC2F-0821-9C42-BDD2-B52D3767BD8B}" type="datetime1">
              <a:rPr lang="en-US" smtClean="0"/>
              <a:t>8/25/20</a:t>
            </a:fld>
            <a:endParaRPr lang="en-US" dirty="0"/>
          </a:p>
        </p:txBody>
      </p:sp>
      <p:sp>
        <p:nvSpPr>
          <p:cNvPr id="6" name="Footer Placeholder 5"/>
          <p:cNvSpPr>
            <a:spLocks noGrp="1"/>
          </p:cNvSpPr>
          <p:nvPr>
            <p:ph type="ftr" sz="quarter" idx="11"/>
          </p:nvPr>
        </p:nvSpPr>
        <p:spPr/>
        <p:txBody>
          <a:bodyPr/>
          <a:lstStyle/>
          <a:p>
            <a:r>
              <a:rPr lang="en-US" dirty="0"/>
              <a:t>University of Utah Center for Community Nutrition, 2020</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923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7FFE2D-5EA7-9945-9E81-968821C23836}" type="datetime1">
              <a:rPr lang="en-US" smtClean="0"/>
              <a:t>8/25/20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a:t>University of Utah Center for Community Nutrition, 2020</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936135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76028" y="965200"/>
            <a:ext cx="6170943" cy="4329641"/>
          </a:xfrm>
        </p:spPr>
        <p:txBody>
          <a:bodyPr anchor="ctr">
            <a:normAutofit/>
          </a:bodyPr>
          <a:lstStyle/>
          <a:p>
            <a:r>
              <a:rPr lang="en-US" sz="5400" dirty="0"/>
              <a:t>Welcome to TEAM THRIVE!</a:t>
            </a:r>
          </a:p>
        </p:txBody>
      </p:sp>
      <p:cxnSp>
        <p:nvCxnSpPr>
          <p:cNvPr id="4" name="Straight Connector 3">
            <a:extLst>
              <a:ext uri="{FF2B5EF4-FFF2-40B4-BE49-F238E27FC236}">
                <a16:creationId xmlns:a16="http://schemas.microsoft.com/office/drawing/2014/main" id="{3305EBC1-20FD-1242-8780-4B6CF615E1DA}"/>
              </a:ext>
            </a:extLst>
          </p:cNvPr>
          <p:cNvCxnSpPr/>
          <p:nvPr/>
        </p:nvCxnSpPr>
        <p:spPr>
          <a:xfrm>
            <a:off x="4776951" y="1552903"/>
            <a:ext cx="0" cy="307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D2D6700-19AA-8645-BE2C-FAE7CCC03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13" y="1256241"/>
            <a:ext cx="4038600" cy="4038600"/>
          </a:xfrm>
          <a:prstGeom prst="rect">
            <a:avLst/>
          </a:prstGeom>
        </p:spPr>
      </p:pic>
    </p:spTree>
    <p:extLst>
      <p:ext uri="{BB962C8B-B14F-4D97-AF65-F5344CB8AC3E}">
        <p14:creationId xmlns:p14="http://schemas.microsoft.com/office/powerpoint/2010/main" val="312328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9D30-51D6-EE42-9DC0-FA4C235B4246}"/>
              </a:ext>
            </a:extLst>
          </p:cNvPr>
          <p:cNvSpPr>
            <a:spLocks noGrp="1"/>
          </p:cNvSpPr>
          <p:nvPr>
            <p:ph type="title"/>
          </p:nvPr>
        </p:nvSpPr>
        <p:spPr/>
        <p:txBody>
          <a:bodyPr/>
          <a:lstStyle/>
          <a:p>
            <a:r>
              <a:rPr lang="en-US" dirty="0"/>
              <a:t>What does it mean to thrive?</a:t>
            </a:r>
          </a:p>
        </p:txBody>
      </p:sp>
      <p:sp>
        <p:nvSpPr>
          <p:cNvPr id="10" name="Content Placeholder 9">
            <a:extLst>
              <a:ext uri="{FF2B5EF4-FFF2-40B4-BE49-F238E27FC236}">
                <a16:creationId xmlns:a16="http://schemas.microsoft.com/office/drawing/2014/main" id="{1623FB85-7C81-9644-B086-972E29108CEF}"/>
              </a:ext>
            </a:extLst>
          </p:cNvPr>
          <p:cNvSpPr>
            <a:spLocks noGrp="1"/>
          </p:cNvSpPr>
          <p:nvPr>
            <p:ph sz="half" idx="1"/>
          </p:nvPr>
        </p:nvSpPr>
        <p:spPr/>
        <p:txBody>
          <a:bodyPr/>
          <a:lstStyle/>
          <a:p>
            <a:r>
              <a:rPr lang="en-US" sz="2400" dirty="0"/>
              <a:t>Thrive</a:t>
            </a:r>
          </a:p>
          <a:p>
            <a:pPr lvl="1"/>
            <a:r>
              <a:rPr lang="en-US" sz="2400" i="1" dirty="0"/>
              <a:t>To flourish; to progress toward or realize a goal despite or because of circumstances </a:t>
            </a:r>
          </a:p>
          <a:p>
            <a:pPr lvl="1"/>
            <a:endParaRPr lang="en-US" sz="2400" dirty="0"/>
          </a:p>
          <a:p>
            <a:pPr lvl="1"/>
            <a:r>
              <a:rPr lang="en-US" sz="2400" dirty="0"/>
              <a:t>Happy</a:t>
            </a:r>
          </a:p>
          <a:p>
            <a:pPr lvl="1"/>
            <a:r>
              <a:rPr lang="en-US" sz="2400" dirty="0"/>
              <a:t>Growing and learning</a:t>
            </a:r>
          </a:p>
          <a:p>
            <a:pPr lvl="1"/>
            <a:r>
              <a:rPr lang="en-US" sz="2400" dirty="0"/>
              <a:t>Able to do what you want to do in life</a:t>
            </a:r>
          </a:p>
          <a:p>
            <a:pPr lvl="1"/>
            <a:endParaRPr lang="en-US" dirty="0"/>
          </a:p>
          <a:p>
            <a:pPr lvl="1"/>
            <a:endParaRPr lang="en-US" dirty="0"/>
          </a:p>
        </p:txBody>
      </p:sp>
      <p:sp>
        <p:nvSpPr>
          <p:cNvPr id="11" name="Content Placeholder 10">
            <a:extLst>
              <a:ext uri="{FF2B5EF4-FFF2-40B4-BE49-F238E27FC236}">
                <a16:creationId xmlns:a16="http://schemas.microsoft.com/office/drawing/2014/main" id="{6D466045-FF7A-1B42-A842-CBD4437B3D0B}"/>
              </a:ext>
            </a:extLst>
          </p:cNvPr>
          <p:cNvSpPr>
            <a:spLocks noGrp="1"/>
          </p:cNvSpPr>
          <p:nvPr>
            <p:ph sz="half" idx="2"/>
          </p:nvPr>
        </p:nvSpPr>
        <p:spPr/>
        <p:txBody>
          <a:bodyPr/>
          <a:lstStyle/>
          <a:p>
            <a:r>
              <a:rPr lang="en-US" sz="2400" dirty="0"/>
              <a:t>Survive</a:t>
            </a:r>
          </a:p>
          <a:p>
            <a:pPr lvl="1"/>
            <a:r>
              <a:rPr lang="en-US" sz="2400" i="1" dirty="0"/>
              <a:t>To remain alive or in existence </a:t>
            </a:r>
          </a:p>
          <a:p>
            <a:pPr lvl="1"/>
            <a:endParaRPr lang="en-US" sz="2400" dirty="0"/>
          </a:p>
          <a:p>
            <a:pPr lvl="1"/>
            <a:endParaRPr lang="en-US" sz="2400" dirty="0"/>
          </a:p>
          <a:p>
            <a:pPr lvl="1"/>
            <a:r>
              <a:rPr lang="en-US" sz="2400" dirty="0"/>
              <a:t>May not be happy</a:t>
            </a:r>
          </a:p>
          <a:p>
            <a:pPr lvl="1"/>
            <a:r>
              <a:rPr lang="en-US" sz="2400" dirty="0"/>
              <a:t>Going through the motions</a:t>
            </a:r>
          </a:p>
          <a:p>
            <a:pPr lvl="1"/>
            <a:r>
              <a:rPr lang="en-US" sz="2400" dirty="0"/>
              <a:t>Unable to do what you want to do in life </a:t>
            </a:r>
          </a:p>
          <a:p>
            <a:pPr marL="457200" lvl="1" indent="0">
              <a:buNone/>
            </a:pPr>
            <a:endParaRPr lang="en-US" dirty="0"/>
          </a:p>
          <a:p>
            <a:pPr marL="457200" lvl="1" indent="0">
              <a:buNone/>
            </a:pPr>
            <a:endParaRPr lang="en-US" dirty="0"/>
          </a:p>
        </p:txBody>
      </p:sp>
      <p:sp>
        <p:nvSpPr>
          <p:cNvPr id="3" name="Footer Placeholder 2">
            <a:extLst>
              <a:ext uri="{FF2B5EF4-FFF2-40B4-BE49-F238E27FC236}">
                <a16:creationId xmlns:a16="http://schemas.microsoft.com/office/drawing/2014/main" id="{DF0240A7-3417-5F41-864D-E27E7526AC89}"/>
              </a:ext>
            </a:extLst>
          </p:cNvPr>
          <p:cNvSpPr>
            <a:spLocks noGrp="1"/>
          </p:cNvSpPr>
          <p:nvPr>
            <p:ph type="ftr" sz="quarter" idx="11"/>
          </p:nvPr>
        </p:nvSpPr>
        <p:spPr/>
        <p:txBody>
          <a:bodyPr/>
          <a:lstStyle/>
          <a:p>
            <a:r>
              <a:rPr lang="en-US" dirty="0"/>
              <a:t>University of Utah Center for Community Nutrition, 2020</a:t>
            </a:r>
          </a:p>
        </p:txBody>
      </p:sp>
    </p:spTree>
    <p:extLst>
      <p:ext uri="{BB962C8B-B14F-4D97-AF65-F5344CB8AC3E}">
        <p14:creationId xmlns:p14="http://schemas.microsoft.com/office/powerpoint/2010/main" val="21977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fade">
                                      <p:cBhvr>
                                        <p:cTn id="30" dur="500"/>
                                        <p:tgtEl>
                                          <p:spTgt spid="11">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500"/>
                                        <p:tgtEl>
                                          <p:spTgt spid="11">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fade">
                                      <p:cBhvr>
                                        <p:cTn id="36"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8241-CB98-FA4D-A218-CD423AB8B7A2}"/>
              </a:ext>
            </a:extLst>
          </p:cNvPr>
          <p:cNvSpPr>
            <a:spLocks noGrp="1"/>
          </p:cNvSpPr>
          <p:nvPr>
            <p:ph type="title"/>
          </p:nvPr>
        </p:nvSpPr>
        <p:spPr/>
        <p:txBody>
          <a:bodyPr/>
          <a:lstStyle/>
          <a:p>
            <a:r>
              <a:rPr lang="en-US" dirty="0"/>
              <a:t>Dr. maya Angelou</a:t>
            </a:r>
          </a:p>
        </p:txBody>
      </p:sp>
      <p:sp>
        <p:nvSpPr>
          <p:cNvPr id="3" name="Content Placeholder 2">
            <a:extLst>
              <a:ext uri="{FF2B5EF4-FFF2-40B4-BE49-F238E27FC236}">
                <a16:creationId xmlns:a16="http://schemas.microsoft.com/office/drawing/2014/main" id="{FC8605D7-B97A-7D4D-A7E6-61E6A8AAF09A}"/>
              </a:ext>
            </a:extLst>
          </p:cNvPr>
          <p:cNvSpPr>
            <a:spLocks noGrp="1"/>
          </p:cNvSpPr>
          <p:nvPr>
            <p:ph sz="half" idx="1"/>
          </p:nvPr>
        </p:nvSpPr>
        <p:spPr/>
        <p:txBody>
          <a:bodyPr>
            <a:normAutofit/>
          </a:bodyPr>
          <a:lstStyle/>
          <a:p>
            <a:pPr marL="0" indent="0">
              <a:buNone/>
            </a:pPr>
            <a:r>
              <a:rPr lang="en-US" sz="3600" dirty="0"/>
              <a:t>"My mission in life is not merely to survive, but to </a:t>
            </a:r>
            <a:r>
              <a:rPr lang="en-US" sz="3600" b="1" dirty="0"/>
              <a:t>thrive</a:t>
            </a:r>
            <a:r>
              <a:rPr lang="en-US" sz="3600" dirty="0"/>
              <a:t>; and to do so with some passion, some compassion, some humor and some style."</a:t>
            </a:r>
          </a:p>
        </p:txBody>
      </p:sp>
      <p:pic>
        <p:nvPicPr>
          <p:cNvPr id="1026" name="Picture 2" descr="President Barack Obama awards the 2010 Presidential Medal of Freedom to Dr. Maya Angelou">
            <a:extLst>
              <a:ext uri="{FF2B5EF4-FFF2-40B4-BE49-F238E27FC236}">
                <a16:creationId xmlns:a16="http://schemas.microsoft.com/office/drawing/2014/main" id="{C97B2C34-CF50-9445-8484-ECF58C1FA42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73796" y="1729355"/>
            <a:ext cx="3049642" cy="464515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B781A79-5322-D040-A549-58C240CB4B98}"/>
              </a:ext>
            </a:extLst>
          </p:cNvPr>
          <p:cNvSpPr>
            <a:spLocks noGrp="1"/>
          </p:cNvSpPr>
          <p:nvPr>
            <p:ph type="ftr" sz="quarter" idx="11"/>
          </p:nvPr>
        </p:nvSpPr>
        <p:spPr/>
        <p:txBody>
          <a:bodyPr/>
          <a:lstStyle/>
          <a:p>
            <a:r>
              <a:rPr lang="en-US" dirty="0"/>
              <a:t>University of Utah Center for Community Nutrition, 2020</a:t>
            </a:r>
          </a:p>
        </p:txBody>
      </p:sp>
    </p:spTree>
    <p:extLst>
      <p:ext uri="{BB962C8B-B14F-4D97-AF65-F5344CB8AC3E}">
        <p14:creationId xmlns:p14="http://schemas.microsoft.com/office/powerpoint/2010/main" val="3589885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24E3-9773-4410-9580-B06D20E078BF}"/>
              </a:ext>
            </a:extLst>
          </p:cNvPr>
          <p:cNvSpPr>
            <a:spLocks noGrp="1"/>
          </p:cNvSpPr>
          <p:nvPr>
            <p:ph type="title"/>
          </p:nvPr>
        </p:nvSpPr>
        <p:spPr/>
        <p:txBody>
          <a:bodyPr/>
          <a:lstStyle/>
          <a:p>
            <a:r>
              <a:rPr lang="en-US" dirty="0"/>
              <a:t>Larry H. Miller</a:t>
            </a:r>
          </a:p>
        </p:txBody>
      </p:sp>
      <p:pic>
        <p:nvPicPr>
          <p:cNvPr id="5" name="Content Placeholder 4">
            <a:extLst>
              <a:ext uri="{FF2B5EF4-FFF2-40B4-BE49-F238E27FC236}">
                <a16:creationId xmlns:a16="http://schemas.microsoft.com/office/drawing/2014/main" id="{B05CF543-0E56-44EF-8958-2F8347F6BAFF}"/>
              </a:ext>
            </a:extLst>
          </p:cNvPr>
          <p:cNvPicPr>
            <a:picLocks noGrp="1" noChangeAspect="1"/>
          </p:cNvPicPr>
          <p:nvPr>
            <p:ph sz="half" idx="2"/>
          </p:nvPr>
        </p:nvPicPr>
        <p:blipFill rotWithShape="1">
          <a:blip r:embed="rId3"/>
          <a:srcRect l="11676" t="2243"/>
          <a:stretch/>
        </p:blipFill>
        <p:spPr>
          <a:xfrm>
            <a:off x="1974389" y="1714499"/>
            <a:ext cx="3436928" cy="4641345"/>
          </a:xfrm>
          <a:ln w="12700">
            <a:solidFill>
              <a:schemeClr val="tx1"/>
            </a:solidFill>
          </a:ln>
        </p:spPr>
      </p:pic>
      <p:pic>
        <p:nvPicPr>
          <p:cNvPr id="10" name="Picture 9">
            <a:extLst>
              <a:ext uri="{FF2B5EF4-FFF2-40B4-BE49-F238E27FC236}">
                <a16:creationId xmlns:a16="http://schemas.microsoft.com/office/drawing/2014/main" id="{87EBB742-0157-461E-B614-71B700928154}"/>
              </a:ext>
            </a:extLst>
          </p:cNvPr>
          <p:cNvPicPr>
            <a:picLocks noChangeAspect="1"/>
          </p:cNvPicPr>
          <p:nvPr/>
        </p:nvPicPr>
        <p:blipFill rotWithShape="1">
          <a:blip r:embed="rId4"/>
          <a:srcRect b="6070"/>
          <a:stretch/>
        </p:blipFill>
        <p:spPr>
          <a:xfrm>
            <a:off x="6309861" y="1714498"/>
            <a:ext cx="3436928" cy="4641345"/>
          </a:xfrm>
          <a:prstGeom prst="rect">
            <a:avLst/>
          </a:prstGeom>
          <a:ln w="12700">
            <a:solidFill>
              <a:schemeClr val="tx1"/>
            </a:solidFill>
          </a:ln>
        </p:spPr>
      </p:pic>
      <p:sp>
        <p:nvSpPr>
          <p:cNvPr id="3" name="Footer Placeholder 2">
            <a:extLst>
              <a:ext uri="{FF2B5EF4-FFF2-40B4-BE49-F238E27FC236}">
                <a16:creationId xmlns:a16="http://schemas.microsoft.com/office/drawing/2014/main" id="{B5845055-AC61-DE42-9AA4-8174F77E88AA}"/>
              </a:ext>
            </a:extLst>
          </p:cNvPr>
          <p:cNvSpPr>
            <a:spLocks noGrp="1"/>
          </p:cNvSpPr>
          <p:nvPr>
            <p:ph type="ftr" sz="quarter" idx="11"/>
          </p:nvPr>
        </p:nvSpPr>
        <p:spPr/>
        <p:txBody>
          <a:bodyPr/>
          <a:lstStyle/>
          <a:p>
            <a:r>
              <a:rPr lang="en-US" dirty="0"/>
              <a:t>University of Utah Center for Community Nutrition, 2020</a:t>
            </a:r>
          </a:p>
        </p:txBody>
      </p:sp>
    </p:spTree>
    <p:extLst>
      <p:ext uri="{BB962C8B-B14F-4D97-AF65-F5344CB8AC3E}">
        <p14:creationId xmlns:p14="http://schemas.microsoft.com/office/powerpoint/2010/main" val="391403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727A-BC41-4EE4-8A88-BFDA28982F42}"/>
              </a:ext>
            </a:extLst>
          </p:cNvPr>
          <p:cNvSpPr>
            <a:spLocks noGrp="1"/>
          </p:cNvSpPr>
          <p:nvPr>
            <p:ph type="title"/>
          </p:nvPr>
        </p:nvSpPr>
        <p:spPr/>
        <p:txBody>
          <a:bodyPr/>
          <a:lstStyle/>
          <a:p>
            <a:r>
              <a:rPr lang="en-US" dirty="0"/>
              <a:t>Larry H. &amp; Gail Miller Family Foundation</a:t>
            </a:r>
          </a:p>
        </p:txBody>
      </p:sp>
      <p:pic>
        <p:nvPicPr>
          <p:cNvPr id="5" name="Content Placeholder 4">
            <a:extLst>
              <a:ext uri="{FF2B5EF4-FFF2-40B4-BE49-F238E27FC236}">
                <a16:creationId xmlns:a16="http://schemas.microsoft.com/office/drawing/2014/main" id="{0F78FCCF-094B-42C9-B8DA-549C0593794C}"/>
              </a:ext>
            </a:extLst>
          </p:cNvPr>
          <p:cNvPicPr>
            <a:picLocks noGrp="1" noChangeAspect="1"/>
          </p:cNvPicPr>
          <p:nvPr>
            <p:ph idx="1"/>
          </p:nvPr>
        </p:nvPicPr>
        <p:blipFill>
          <a:blip r:embed="rId3"/>
          <a:stretch>
            <a:fillRect/>
          </a:stretch>
        </p:blipFill>
        <p:spPr>
          <a:xfrm>
            <a:off x="1459833" y="1578360"/>
            <a:ext cx="3747089" cy="4645152"/>
          </a:xfrm>
          <a:ln w="12700">
            <a:solidFill>
              <a:schemeClr val="tx1"/>
            </a:solidFill>
          </a:ln>
        </p:spPr>
      </p:pic>
      <p:sp>
        <p:nvSpPr>
          <p:cNvPr id="3" name="Footer Placeholder 2">
            <a:extLst>
              <a:ext uri="{FF2B5EF4-FFF2-40B4-BE49-F238E27FC236}">
                <a16:creationId xmlns:a16="http://schemas.microsoft.com/office/drawing/2014/main" id="{4CDCC728-3252-0C45-83CB-BCADC4CC9EEF}"/>
              </a:ext>
            </a:extLst>
          </p:cNvPr>
          <p:cNvSpPr>
            <a:spLocks noGrp="1"/>
          </p:cNvSpPr>
          <p:nvPr>
            <p:ph type="ftr" sz="quarter" idx="11"/>
          </p:nvPr>
        </p:nvSpPr>
        <p:spPr/>
        <p:txBody>
          <a:bodyPr/>
          <a:lstStyle/>
          <a:p>
            <a:r>
              <a:rPr lang="en-US" dirty="0"/>
              <a:t>University of Utah Center for Community Nutrition, 2020</a:t>
            </a:r>
          </a:p>
        </p:txBody>
      </p:sp>
      <p:pic>
        <p:nvPicPr>
          <p:cNvPr id="8" name="Picture 7">
            <a:extLst>
              <a:ext uri="{FF2B5EF4-FFF2-40B4-BE49-F238E27FC236}">
                <a16:creationId xmlns:a16="http://schemas.microsoft.com/office/drawing/2014/main" id="{90D16FCC-CACF-9C4F-9C18-8EDF7F3A1F6E}"/>
              </a:ext>
            </a:extLst>
          </p:cNvPr>
          <p:cNvPicPr>
            <a:picLocks noChangeAspect="1"/>
          </p:cNvPicPr>
          <p:nvPr/>
        </p:nvPicPr>
        <p:blipFill>
          <a:blip r:embed="rId4"/>
          <a:stretch>
            <a:fillRect/>
          </a:stretch>
        </p:blipFill>
        <p:spPr>
          <a:xfrm>
            <a:off x="6954253" y="2529336"/>
            <a:ext cx="3657600" cy="2743200"/>
          </a:xfrm>
          <a:prstGeom prst="rect">
            <a:avLst/>
          </a:prstGeom>
        </p:spPr>
      </p:pic>
    </p:spTree>
    <p:extLst>
      <p:ext uri="{BB962C8B-B14F-4D97-AF65-F5344CB8AC3E}">
        <p14:creationId xmlns:p14="http://schemas.microsoft.com/office/powerpoint/2010/main" val="70685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FA69C2-9FF8-4760-B332-35F7DF042E96}"/>
              </a:ext>
            </a:extLst>
          </p:cNvPr>
          <p:cNvPicPr>
            <a:picLocks noGrp="1" noChangeAspect="1"/>
          </p:cNvPicPr>
          <p:nvPr>
            <p:ph idx="1"/>
          </p:nvPr>
        </p:nvPicPr>
        <p:blipFill>
          <a:blip r:embed="rId3"/>
          <a:stretch>
            <a:fillRect/>
          </a:stretch>
        </p:blipFill>
        <p:spPr>
          <a:xfrm>
            <a:off x="3354805" y="1373104"/>
            <a:ext cx="5482389" cy="4111792"/>
          </a:xfrm>
          <a:ln w="12700">
            <a:solidFill>
              <a:schemeClr val="tx1"/>
            </a:solidFill>
          </a:ln>
        </p:spPr>
      </p:pic>
      <p:sp>
        <p:nvSpPr>
          <p:cNvPr id="2" name="Footer Placeholder 1">
            <a:extLst>
              <a:ext uri="{FF2B5EF4-FFF2-40B4-BE49-F238E27FC236}">
                <a16:creationId xmlns:a16="http://schemas.microsoft.com/office/drawing/2014/main" id="{0E9CB8E4-4D54-F643-881D-4C3829268F44}"/>
              </a:ext>
            </a:extLst>
          </p:cNvPr>
          <p:cNvSpPr>
            <a:spLocks noGrp="1"/>
          </p:cNvSpPr>
          <p:nvPr>
            <p:ph type="ftr" sz="quarter" idx="11"/>
          </p:nvPr>
        </p:nvSpPr>
        <p:spPr/>
        <p:txBody>
          <a:bodyPr/>
          <a:lstStyle/>
          <a:p>
            <a:r>
              <a:rPr lang="en-US" dirty="0"/>
              <a:t>University of Utah Center for Community Nutrition, 2020</a:t>
            </a:r>
          </a:p>
        </p:txBody>
      </p:sp>
    </p:spTree>
    <p:extLst>
      <p:ext uri="{BB962C8B-B14F-4D97-AF65-F5344CB8AC3E}">
        <p14:creationId xmlns:p14="http://schemas.microsoft.com/office/powerpoint/2010/main" val="361481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2AA409-8349-5147-9076-53BA2B12C1DF}"/>
              </a:ext>
            </a:extLst>
          </p:cNvPr>
          <p:cNvSpPr>
            <a:spLocks noGrp="1"/>
          </p:cNvSpPr>
          <p:nvPr>
            <p:ph type="ftr" sz="quarter" idx="11"/>
          </p:nvPr>
        </p:nvSpPr>
        <p:spPr/>
        <p:txBody>
          <a:bodyPr/>
          <a:lstStyle/>
          <a:p>
            <a:r>
              <a:rPr lang="en-US"/>
              <a:t>University of Utah Center for Community Nutrition, 2020</a:t>
            </a:r>
            <a:endParaRPr lang="en-US" dirty="0"/>
          </a:p>
        </p:txBody>
      </p:sp>
      <p:pic>
        <p:nvPicPr>
          <p:cNvPr id="3" name="Picture 2">
            <a:extLst>
              <a:ext uri="{FF2B5EF4-FFF2-40B4-BE49-F238E27FC236}">
                <a16:creationId xmlns:a16="http://schemas.microsoft.com/office/drawing/2014/main" id="{BB3F83D0-366C-1F49-9064-C0FFAFF6EEC2}"/>
              </a:ext>
            </a:extLst>
          </p:cNvPr>
          <p:cNvPicPr>
            <a:picLocks noChangeAspect="1"/>
          </p:cNvPicPr>
          <p:nvPr/>
        </p:nvPicPr>
        <p:blipFill>
          <a:blip r:embed="rId3"/>
          <a:stretch>
            <a:fillRect/>
          </a:stretch>
        </p:blipFill>
        <p:spPr>
          <a:xfrm>
            <a:off x="3318934" y="1346200"/>
            <a:ext cx="5554133" cy="4165600"/>
          </a:xfrm>
          <a:prstGeom prst="rect">
            <a:avLst/>
          </a:prstGeom>
        </p:spPr>
      </p:pic>
    </p:spTree>
    <p:extLst>
      <p:ext uri="{BB962C8B-B14F-4D97-AF65-F5344CB8AC3E}">
        <p14:creationId xmlns:p14="http://schemas.microsoft.com/office/powerpoint/2010/main" val="219830894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6361</TotalTime>
  <Words>1025</Words>
  <Application>Microsoft Macintosh PowerPoint</Application>
  <PresentationFormat>Widescreen</PresentationFormat>
  <Paragraphs>58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Century Gothic</vt:lpstr>
      <vt:lpstr>Vapor Trail</vt:lpstr>
      <vt:lpstr>Welcome to TEAM THRIVE!</vt:lpstr>
      <vt:lpstr>What does it mean to thrive?</vt:lpstr>
      <vt:lpstr>Dr. maya Angelou</vt:lpstr>
      <vt:lpstr>Larry H. Miller</vt:lpstr>
      <vt:lpstr>Larry H. &amp; Gail Miller Family Foundation</vt:lpstr>
      <vt:lpstr>PowerPoint Presentation</vt:lpstr>
      <vt:lpstr>PowerPoint Presentation</vt:lpstr>
    </vt:vector>
  </TitlesOfParts>
  <Company>University of Utah College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THRIVE</dc:title>
  <dc:creator>CARMEN RAMOS</dc:creator>
  <cp:lastModifiedBy>AMY LOVERIN</cp:lastModifiedBy>
  <cp:revision>65</cp:revision>
  <dcterms:created xsi:type="dcterms:W3CDTF">2018-04-25T22:17:21Z</dcterms:created>
  <dcterms:modified xsi:type="dcterms:W3CDTF">2020-08-25T19:10:15Z</dcterms:modified>
</cp:coreProperties>
</file>